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3"/>
  </p:notesMasterIdLst>
  <p:sldIdLst>
    <p:sldId id="414" r:id="rId2"/>
    <p:sldId id="378" r:id="rId3"/>
    <p:sldId id="379" r:id="rId4"/>
    <p:sldId id="366" r:id="rId5"/>
    <p:sldId id="367" r:id="rId6"/>
    <p:sldId id="368" r:id="rId7"/>
    <p:sldId id="397" r:id="rId8"/>
    <p:sldId id="380" r:id="rId9"/>
    <p:sldId id="381" r:id="rId10"/>
    <p:sldId id="419" r:id="rId11"/>
    <p:sldId id="412" r:id="rId12"/>
    <p:sldId id="377" r:id="rId13"/>
    <p:sldId id="303" r:id="rId14"/>
    <p:sldId id="305" r:id="rId15"/>
    <p:sldId id="334" r:id="rId16"/>
    <p:sldId id="335" r:id="rId17"/>
    <p:sldId id="306" r:id="rId18"/>
    <p:sldId id="273" r:id="rId19"/>
    <p:sldId id="370" r:id="rId20"/>
    <p:sldId id="316" r:id="rId21"/>
    <p:sldId id="324" r:id="rId22"/>
    <p:sldId id="403" r:id="rId23"/>
    <p:sldId id="382" r:id="rId24"/>
    <p:sldId id="354" r:id="rId25"/>
    <p:sldId id="356" r:id="rId26"/>
    <p:sldId id="357" r:id="rId27"/>
    <p:sldId id="396" r:id="rId28"/>
    <p:sldId id="385" r:id="rId29"/>
    <p:sldId id="315" r:id="rId30"/>
    <p:sldId id="415" r:id="rId31"/>
    <p:sldId id="386" r:id="rId32"/>
    <p:sldId id="387" r:id="rId33"/>
    <p:sldId id="388" r:id="rId34"/>
    <p:sldId id="421" r:id="rId35"/>
    <p:sldId id="390" r:id="rId36"/>
    <p:sldId id="392" r:id="rId37"/>
    <p:sldId id="417" r:id="rId38"/>
    <p:sldId id="394" r:id="rId39"/>
    <p:sldId id="395" r:id="rId40"/>
    <p:sldId id="418" r:id="rId41"/>
    <p:sldId id="422" r:id="rId42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FF00"/>
    <a:srgbClr val="00FDFF"/>
    <a:srgbClr val="FF9966"/>
    <a:srgbClr val="000000"/>
    <a:srgbClr val="FF00FF"/>
    <a:srgbClr val="FF40FF"/>
    <a:srgbClr val="FF33FF"/>
    <a:srgbClr val="66FFFF"/>
    <a:srgbClr val="FFCC00"/>
    <a:srgbClr val="33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543"/>
    <p:restoredTop sz="94960"/>
  </p:normalViewPr>
  <p:slideViewPr>
    <p:cSldViewPr snapToGrid="0" snapToObjects="1">
      <p:cViewPr varScale="1">
        <p:scale>
          <a:sx n="212" d="100"/>
          <a:sy n="212" d="100"/>
        </p:scale>
        <p:origin x="583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8541DDB-6044-E74A-9127-71358BC5977E}" type="datetimeFigureOut">
              <a:rPr lang="en-US" altLang="en-US"/>
              <a:pPr/>
              <a:t>8/19/21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44ECB87-0F0A-7A46-8E75-6CF0C4EEF38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57003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This not only affects businesses, but everyday people as well</a:t>
            </a:r>
            <a:r>
              <a:rPr lang="mr-IN" baseline="0" dirty="0"/>
              <a:t>…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F5B6-A52C-4708-A7EF-C9EFCC27628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125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ECB87-0F0A-7A46-8E75-6CF0C4EEF38C}" type="slidenum">
              <a:rPr lang="en-US" altLang="en-US" smtClean="0"/>
              <a:pPr/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7203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740C18-2567-504A-BBF3-B1769A7D9D40}" type="datetimeFigureOut">
              <a:rPr lang="en-US" altLang="en-US"/>
              <a:pPr/>
              <a:t>8/19/21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552811-6919-E043-AC11-D18F07CA679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0476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A65AF11-E937-1449-8F75-AB6DB35465D2}" type="datetimeFigureOut">
              <a:rPr lang="en-US" altLang="en-US"/>
              <a:pPr/>
              <a:t>8/19/21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FA7098-85D6-F74A-B349-AEE73143C10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5440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CF217BC-5CDE-EC4E-9315-97B3A1CAE48A}" type="datetimeFigureOut">
              <a:rPr lang="en-US" altLang="en-US"/>
              <a:pPr/>
              <a:t>8/19/21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02E52C-42B0-5843-8880-8A11FB9F75E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890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29C9194-936F-AF44-8B4B-C4C89F151E14}" type="datetimeFigureOut">
              <a:rPr lang="en-US" altLang="en-US"/>
              <a:pPr/>
              <a:t>8/19/21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C73E1F-8B69-AD49-9EFB-CC15A7F00D8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9028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767BFD3-E3EF-1D4A-9DA4-378DE2637496}" type="datetimeFigureOut">
              <a:rPr lang="en-US" altLang="en-US"/>
              <a:pPr/>
              <a:t>8/19/21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889108-F614-CB41-9B96-F208421D8C9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59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49EF43-B307-594A-AB21-DBA4D4B58C5F}" type="datetimeFigureOut">
              <a:rPr lang="en-US" altLang="en-US"/>
              <a:pPr/>
              <a:t>8/19/21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6D9898-D44E-2E4A-B702-74B8F8A79F3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3696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2C63A27-AF47-954A-9060-78F07503CA06}" type="datetimeFigureOut">
              <a:rPr lang="en-US" altLang="en-US"/>
              <a:pPr/>
              <a:t>8/19/21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AFAA24-916C-A546-B6BB-F663C8EF966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5894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B025C6A-0371-4547-A54C-21EDB00F2EDA}" type="datetimeFigureOut">
              <a:rPr lang="en-US" altLang="en-US"/>
              <a:pPr/>
              <a:t>8/19/21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E4DA2C-9B6F-7249-A634-A9D46286E67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3116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7931FE1-BFFE-A740-886A-724360FD7846}" type="datetimeFigureOut">
              <a:rPr lang="en-US" altLang="en-US"/>
              <a:pPr/>
              <a:t>8/19/21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A967E3-E5F6-0E4E-BC7E-065C7B2A879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4692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C52A707-C313-1541-8218-F8343580A2D5}" type="datetimeFigureOut">
              <a:rPr lang="en-US" altLang="en-US"/>
              <a:pPr/>
              <a:t>8/19/21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4212F6-03AB-CD48-8E15-E6B8919B969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8169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571CB3A-7D2B-914B-A811-B1216176A85F}" type="datetimeFigureOut">
              <a:rPr lang="en-US" altLang="en-US"/>
              <a:pPr/>
              <a:t>8/19/21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8FB2A7-F8E2-1D48-B410-8FC29948D6D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2011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fld id="{3B6CE57F-5B9A-7840-8966-986D033EBC72}" type="datetimeFigureOut">
              <a:rPr lang="en-US" altLang="en-US"/>
              <a:pPr/>
              <a:t>8/19/21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FFEBD482-5CB5-164B-9586-00A74843B16B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levels.fyi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tiff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.utk.edu/cosc340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3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491" y="-95071"/>
            <a:ext cx="10477501" cy="6985000"/>
          </a:xfrm>
          <a:prstGeom prst="rect">
            <a:avLst/>
          </a:prstGeom>
        </p:spPr>
      </p:pic>
      <p:sp>
        <p:nvSpPr>
          <p:cNvPr id="14339" name="TextBox 1"/>
          <p:cNvSpPr txBox="1">
            <a:spLocks noChangeArrowheads="1"/>
          </p:cNvSpPr>
          <p:nvPr/>
        </p:nvSpPr>
        <p:spPr bwMode="auto">
          <a:xfrm>
            <a:off x="-236660" y="4431361"/>
            <a:ext cx="10434909" cy="1446550"/>
          </a:xfrm>
          <a:prstGeom prst="rect">
            <a:avLst/>
          </a:prstGeom>
          <a:solidFill>
            <a:srgbClr val="000000">
              <a:alpha val="65098"/>
            </a:srgb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4000" dirty="0"/>
              <a:t>    COSC 340: Software Engineering</a:t>
            </a:r>
            <a:endParaRPr lang="en-US" altLang="en-US" dirty="0"/>
          </a:p>
          <a:p>
            <a:pPr eaLnBrk="1" hangingPunct="1"/>
            <a:r>
              <a:rPr lang="en-US" altLang="en-US" dirty="0"/>
              <a:t>       Fall 2021</a:t>
            </a:r>
          </a:p>
          <a:p>
            <a:pPr eaLnBrk="1" hangingPunct="1"/>
            <a:r>
              <a:rPr lang="en-US" altLang="en-US" dirty="0"/>
              <a:t>       Dr. Austin Henley</a:t>
            </a:r>
          </a:p>
        </p:txBody>
      </p:sp>
    </p:spTree>
    <p:extLst>
      <p:ext uri="{BB962C8B-B14F-4D97-AF65-F5344CB8AC3E}">
        <p14:creationId xmlns:p14="http://schemas.microsoft.com/office/powerpoint/2010/main" val="2233198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24B64-60FE-4D93-AD67-7B9021E80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b="1" u="sng" dirty="0"/>
              <a:t>Software Engineering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03E5B-355F-410F-BA04-7BFC6F254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447" y="1600200"/>
            <a:ext cx="8511586" cy="4525963"/>
          </a:xfrm>
        </p:spPr>
        <p:txBody>
          <a:bodyPr/>
          <a:lstStyle/>
          <a:p>
            <a:r>
              <a:rPr lang="en-US" i="1" dirty="0"/>
              <a:t>Software engineering is what happens to programming when you add time and other programmers. </a:t>
            </a:r>
          </a:p>
          <a:p>
            <a:pPr lvl="1"/>
            <a:r>
              <a:rPr lang="en-US" dirty="0"/>
              <a:t>Russ Cox</a:t>
            </a:r>
          </a:p>
        </p:txBody>
      </p:sp>
    </p:spTree>
    <p:extLst>
      <p:ext uri="{BB962C8B-B14F-4D97-AF65-F5344CB8AC3E}">
        <p14:creationId xmlns:p14="http://schemas.microsoft.com/office/powerpoint/2010/main" val="2517252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SE consist of?</a:t>
            </a:r>
          </a:p>
        </p:txBody>
      </p:sp>
      <p:pic>
        <p:nvPicPr>
          <p:cNvPr id="4098" name="Picture 2" descr="https://upload.wikimedia.org/wikipedia/commons/thumb/e/e2/Waterfall_model.svg/800px-Waterfall_model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216" y="1545336"/>
            <a:ext cx="5718048" cy="4288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77824" y="3703320"/>
            <a:ext cx="1708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</a:rPr>
              <a:t>Anything else?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4696" y="5401056"/>
            <a:ext cx="4877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</a:rPr>
              <a:t>How do you know when each step is “done”?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00784" y="4581144"/>
            <a:ext cx="2568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</a:rPr>
              <a:t>What if things change?</a:t>
            </a:r>
          </a:p>
        </p:txBody>
      </p:sp>
    </p:spTree>
    <p:extLst>
      <p:ext uri="{BB962C8B-B14F-4D97-AF65-F5344CB8AC3E}">
        <p14:creationId xmlns:p14="http://schemas.microsoft.com/office/powerpoint/2010/main" val="403739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SE consist of?</a:t>
            </a:r>
          </a:p>
        </p:txBody>
      </p:sp>
      <p:pic>
        <p:nvPicPr>
          <p:cNvPr id="4098" name="Picture 2" descr="https://upload.wikimedia.org/wikipedia/commons/thumb/e/e2/Waterfall_model.svg/800px-Waterfall_model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216" y="1545336"/>
            <a:ext cx="5718048" cy="4288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77824" y="3703320"/>
            <a:ext cx="1708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</a:rPr>
              <a:t>Anything else?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4696" y="5401056"/>
            <a:ext cx="4877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</a:rPr>
              <a:t>How do you know when each step is “done”?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00784" y="4581144"/>
            <a:ext cx="2568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</a:rPr>
              <a:t>What if things change?</a:t>
            </a:r>
          </a:p>
        </p:txBody>
      </p:sp>
      <p:sp>
        <p:nvSpPr>
          <p:cNvPr id="8" name="Rectangle 7"/>
          <p:cNvSpPr/>
          <p:nvPr/>
        </p:nvSpPr>
        <p:spPr>
          <a:xfrm>
            <a:off x="-173736" y="0"/>
            <a:ext cx="9445752" cy="7068312"/>
          </a:xfrm>
          <a:prstGeom prst="rect">
            <a:avLst/>
          </a:prstGeom>
          <a:solidFill>
            <a:srgbClr val="000000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06270" y="3072384"/>
            <a:ext cx="39314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FDFF"/>
                </a:solidFill>
              </a:rPr>
              <a:t>Maybe in a perfect world</a:t>
            </a:r>
          </a:p>
        </p:txBody>
      </p:sp>
    </p:spTree>
    <p:extLst>
      <p:ext uri="{BB962C8B-B14F-4D97-AF65-F5344CB8AC3E}">
        <p14:creationId xmlns:p14="http://schemas.microsoft.com/office/powerpoint/2010/main" val="1249141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extBox 6"/>
          <p:cNvSpPr txBox="1">
            <a:spLocks noChangeArrowheads="1"/>
          </p:cNvSpPr>
          <p:nvPr/>
        </p:nvSpPr>
        <p:spPr bwMode="auto">
          <a:xfrm>
            <a:off x="0" y="712788"/>
            <a:ext cx="9144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200"/>
              <a:t>Characteristics of SE Projects</a:t>
            </a:r>
          </a:p>
        </p:txBody>
      </p:sp>
      <p:grpSp>
        <p:nvGrpSpPr>
          <p:cNvPr id="15363" name="Group 15"/>
          <p:cNvGrpSpPr>
            <a:grpSpLocks/>
          </p:cNvGrpSpPr>
          <p:nvPr/>
        </p:nvGrpSpPr>
        <p:grpSpPr bwMode="auto">
          <a:xfrm>
            <a:off x="354013" y="1878013"/>
            <a:ext cx="2303462" cy="4065587"/>
            <a:chOff x="1522054" y="1924796"/>
            <a:chExt cx="2304175" cy="4065691"/>
          </a:xfrm>
        </p:grpSpPr>
        <p:pic>
          <p:nvPicPr>
            <p:cNvPr id="17420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2055" y="2448016"/>
              <a:ext cx="2232804" cy="3346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1" name="TextBox 9"/>
            <p:cNvSpPr txBox="1">
              <a:spLocks noChangeArrowheads="1"/>
            </p:cNvSpPr>
            <p:nvPr/>
          </p:nvSpPr>
          <p:spPr bwMode="auto">
            <a:xfrm>
              <a:off x="1522054" y="1924796"/>
              <a:ext cx="223280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2800"/>
                <a:t>Customers</a:t>
              </a:r>
            </a:p>
          </p:txBody>
        </p:sp>
        <p:sp>
          <p:nvSpPr>
            <p:cNvPr id="17422" name="TextBox 11"/>
            <p:cNvSpPr txBox="1">
              <a:spLocks noChangeArrowheads="1"/>
            </p:cNvSpPr>
            <p:nvPr/>
          </p:nvSpPr>
          <p:spPr bwMode="auto">
            <a:xfrm>
              <a:off x="2308109" y="5714255"/>
              <a:ext cx="1518120" cy="276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1200">
                  <a:solidFill>
                    <a:srgbClr val="404040"/>
                  </a:solidFill>
                </a:rPr>
                <a:t>http://flic.kr/p/hnrKZ</a:t>
              </a:r>
            </a:p>
          </p:txBody>
        </p:sp>
      </p:grpSp>
      <p:grpSp>
        <p:nvGrpSpPr>
          <p:cNvPr id="15364" name="Group 21"/>
          <p:cNvGrpSpPr>
            <a:grpSpLocks/>
          </p:cNvGrpSpPr>
          <p:nvPr/>
        </p:nvGrpSpPr>
        <p:grpSpPr bwMode="auto">
          <a:xfrm>
            <a:off x="6626225" y="1703388"/>
            <a:ext cx="2305050" cy="4460875"/>
            <a:chOff x="6924570" y="746195"/>
            <a:chExt cx="2305840" cy="4460664"/>
          </a:xfrm>
        </p:grpSpPr>
        <p:grpSp>
          <p:nvGrpSpPr>
            <p:cNvPr id="17416" name="Group 17"/>
            <p:cNvGrpSpPr>
              <a:grpSpLocks/>
            </p:cNvGrpSpPr>
            <p:nvPr/>
          </p:nvGrpSpPr>
          <p:grpSpPr bwMode="auto">
            <a:xfrm>
              <a:off x="6924570" y="746195"/>
              <a:ext cx="2231136" cy="4268490"/>
              <a:chOff x="6119684" y="1091542"/>
              <a:chExt cx="2232144" cy="4268197"/>
            </a:xfrm>
          </p:grpSpPr>
          <p:sp>
            <p:nvSpPr>
              <p:cNvPr id="17418" name="TextBox 6"/>
              <p:cNvSpPr txBox="1">
                <a:spLocks noChangeArrowheads="1"/>
              </p:cNvSpPr>
              <p:nvPr/>
            </p:nvSpPr>
            <p:spPr bwMode="auto">
              <a:xfrm>
                <a:off x="6141441" y="1091542"/>
                <a:ext cx="2198677" cy="523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en-US" altLang="en-US" sz="2800">
                    <a:solidFill>
                      <a:srgbClr val="FFFFFF"/>
                    </a:solidFill>
                  </a:rPr>
                  <a:t>Large Scale</a:t>
                </a:r>
              </a:p>
            </p:txBody>
          </p:sp>
          <p:pic>
            <p:nvPicPr>
              <p:cNvPr id="17419" name="Picture 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90" t="3288" r="14157"/>
              <a:stretch>
                <a:fillRect/>
              </a:stretch>
            </p:blipFill>
            <p:spPr bwMode="auto">
              <a:xfrm>
                <a:off x="6119684" y="1614726"/>
                <a:ext cx="2232144" cy="3745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" name="TextBox 10"/>
            <p:cNvSpPr txBox="1">
              <a:spLocks noChangeArrowheads="1"/>
            </p:cNvSpPr>
            <p:nvPr/>
          </p:nvSpPr>
          <p:spPr bwMode="auto">
            <a:xfrm>
              <a:off x="7651894" y="4930647"/>
              <a:ext cx="1578516" cy="276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sz="12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http://flic.kr/p/sAPm8</a:t>
              </a:r>
            </a:p>
          </p:txBody>
        </p:sp>
      </p:grpSp>
      <p:grpSp>
        <p:nvGrpSpPr>
          <p:cNvPr id="15365" name="Group 16"/>
          <p:cNvGrpSpPr>
            <a:grpSpLocks/>
          </p:cNvGrpSpPr>
          <p:nvPr/>
        </p:nvGrpSpPr>
        <p:grpSpPr bwMode="auto">
          <a:xfrm>
            <a:off x="2705100" y="2568575"/>
            <a:ext cx="3806825" cy="2592388"/>
            <a:chOff x="5081157" y="1943474"/>
            <a:chExt cx="3807354" cy="2591288"/>
          </a:xfrm>
        </p:grpSpPr>
        <p:pic>
          <p:nvPicPr>
            <p:cNvPr id="174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1" t="20663" r="9042" b="22595"/>
            <a:stretch>
              <a:fillRect/>
            </a:stretch>
          </p:blipFill>
          <p:spPr bwMode="auto">
            <a:xfrm>
              <a:off x="5081157" y="2472024"/>
              <a:ext cx="3807354" cy="1864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4" name="TextBox 13"/>
            <p:cNvSpPr txBox="1">
              <a:spLocks noChangeArrowheads="1"/>
            </p:cNvSpPr>
            <p:nvPr/>
          </p:nvSpPr>
          <p:spPr bwMode="auto">
            <a:xfrm>
              <a:off x="5081157" y="1943474"/>
              <a:ext cx="380735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2800">
                  <a:solidFill>
                    <a:srgbClr val="FFFFFF"/>
                  </a:solidFill>
                </a:rPr>
                <a:t>Teams of Developers</a:t>
              </a:r>
            </a:p>
          </p:txBody>
        </p:sp>
        <p:sp>
          <p:nvSpPr>
            <p:cNvPr id="17415" name="TextBox 14"/>
            <p:cNvSpPr txBox="1">
              <a:spLocks noChangeArrowheads="1"/>
            </p:cNvSpPr>
            <p:nvPr/>
          </p:nvSpPr>
          <p:spPr bwMode="auto">
            <a:xfrm>
              <a:off x="7175361" y="4257068"/>
              <a:ext cx="1713150" cy="277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1200">
                  <a:solidFill>
                    <a:srgbClr val="404040"/>
                  </a:solidFill>
                </a:rPr>
                <a:t>http://flic.kr/p/83MmEP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230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Box 1"/>
          <p:cNvSpPr txBox="1">
            <a:spLocks noChangeArrowheads="1"/>
          </p:cNvSpPr>
          <p:nvPr/>
        </p:nvSpPr>
        <p:spPr bwMode="auto">
          <a:xfrm>
            <a:off x="1311275" y="414338"/>
            <a:ext cx="6521450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200"/>
              <a:t>What is the measure of a </a:t>
            </a:r>
            <a:r>
              <a:rPr lang="en-US" altLang="en-US" sz="3200" i="1">
                <a:solidFill>
                  <a:srgbClr val="FF33FF"/>
                </a:solidFill>
              </a:rPr>
              <a:t>successful</a:t>
            </a:r>
            <a:r>
              <a:rPr lang="en-US" altLang="en-US" sz="3200">
                <a:solidFill>
                  <a:srgbClr val="FF33FF"/>
                </a:solidFill>
              </a:rPr>
              <a:t> </a:t>
            </a:r>
            <a:r>
              <a:rPr lang="en-US" altLang="en-US" sz="3200"/>
              <a:t>software engineering project?</a:t>
            </a:r>
          </a:p>
        </p:txBody>
      </p:sp>
    </p:spTree>
    <p:extLst>
      <p:ext uri="{BB962C8B-B14F-4D97-AF65-F5344CB8AC3E}">
        <p14:creationId xmlns:p14="http://schemas.microsoft.com/office/powerpoint/2010/main" val="1956827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Box 1"/>
          <p:cNvSpPr txBox="1">
            <a:spLocks noChangeArrowheads="1"/>
          </p:cNvSpPr>
          <p:nvPr/>
        </p:nvSpPr>
        <p:spPr bwMode="auto">
          <a:xfrm>
            <a:off x="1311275" y="414338"/>
            <a:ext cx="6521450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200"/>
              <a:t>What is the measure of a </a:t>
            </a:r>
            <a:r>
              <a:rPr lang="en-US" altLang="en-US" sz="3200" i="1">
                <a:solidFill>
                  <a:srgbClr val="FF33FF"/>
                </a:solidFill>
              </a:rPr>
              <a:t>successful</a:t>
            </a:r>
            <a:r>
              <a:rPr lang="en-US" altLang="en-US" sz="3200">
                <a:solidFill>
                  <a:srgbClr val="FF33FF"/>
                </a:solidFill>
              </a:rPr>
              <a:t> </a:t>
            </a:r>
            <a:r>
              <a:rPr lang="en-US" altLang="en-US" sz="3200"/>
              <a:t>software engineering project?</a:t>
            </a: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455988" y="1708150"/>
            <a:ext cx="2232025" cy="4497388"/>
            <a:chOff x="1522055" y="1493909"/>
            <a:chExt cx="2232805" cy="4496253"/>
          </a:xfrm>
        </p:grpSpPr>
        <p:pic>
          <p:nvPicPr>
            <p:cNvPr id="19460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2055" y="2448016"/>
              <a:ext cx="2232804" cy="3346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61" name="TextBox 4"/>
            <p:cNvSpPr txBox="1">
              <a:spLocks noChangeArrowheads="1"/>
            </p:cNvSpPr>
            <p:nvPr/>
          </p:nvSpPr>
          <p:spPr bwMode="auto">
            <a:xfrm>
              <a:off x="1522055" y="1493909"/>
              <a:ext cx="2232805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2800">
                  <a:solidFill>
                    <a:srgbClr val="FFFFFF"/>
                  </a:solidFill>
                </a:rPr>
                <a:t>Customer Satisfaction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35091" y="5712419"/>
              <a:ext cx="1519769" cy="27774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200" dirty="0">
                  <a:solidFill>
                    <a:schemeClr val="bg1">
                      <a:lumMod val="75000"/>
                      <a:lumOff val="25000"/>
                    </a:schemeClr>
                  </a:solidFill>
                  <a:ea typeface="ＭＳ Ｐゴシック" charset="0"/>
                  <a:cs typeface="ＭＳ Ｐゴシック" charset="0"/>
                </a:rPr>
                <a:t>http://flic.kr/p/</a:t>
              </a:r>
              <a:r>
                <a:rPr lang="en-US" sz="1200" dirty="0" err="1">
                  <a:solidFill>
                    <a:schemeClr val="bg1">
                      <a:lumMod val="75000"/>
                      <a:lumOff val="25000"/>
                    </a:schemeClr>
                  </a:solidFill>
                  <a:ea typeface="ＭＳ Ｐゴシック" charset="0"/>
                  <a:cs typeface="ＭＳ Ｐゴシック" charset="0"/>
                </a:rPr>
                <a:t>hnrKZ</a:t>
              </a:r>
              <a:endParaRPr lang="en-US" sz="1200" dirty="0">
                <a:solidFill>
                  <a:schemeClr val="bg1">
                    <a:lumMod val="75000"/>
                    <a:lumOff val="25000"/>
                  </a:schemeClr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267450"/>
            <a:ext cx="9144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2000" dirty="0">
                <a:solidFill>
                  <a:srgbClr val="FFFFFF"/>
                </a:solidFill>
              </a:rPr>
              <a:t>* OK, effect on society and humanity matters too, but humor me…</a:t>
            </a:r>
          </a:p>
        </p:txBody>
      </p:sp>
    </p:spTree>
    <p:extLst>
      <p:ext uri="{BB962C8B-B14F-4D97-AF65-F5344CB8AC3E}">
        <p14:creationId xmlns:p14="http://schemas.microsoft.com/office/powerpoint/2010/main" val="178688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Box 1"/>
          <p:cNvSpPr txBox="1">
            <a:spLocks noChangeArrowheads="1"/>
          </p:cNvSpPr>
          <p:nvPr/>
        </p:nvSpPr>
        <p:spPr bwMode="auto">
          <a:xfrm>
            <a:off x="1311275" y="1077913"/>
            <a:ext cx="65214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200"/>
              <a:t>What do customers want?</a:t>
            </a:r>
          </a:p>
        </p:txBody>
      </p:sp>
    </p:spTree>
    <p:extLst>
      <p:ext uri="{BB962C8B-B14F-4D97-AF65-F5344CB8AC3E}">
        <p14:creationId xmlns:p14="http://schemas.microsoft.com/office/powerpoint/2010/main" val="482331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Box 1"/>
          <p:cNvSpPr txBox="1">
            <a:spLocks noChangeArrowheads="1"/>
          </p:cNvSpPr>
          <p:nvPr/>
        </p:nvSpPr>
        <p:spPr bwMode="auto">
          <a:xfrm>
            <a:off x="1311275" y="1077913"/>
            <a:ext cx="65214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200"/>
              <a:t>What do customers want?</a:t>
            </a:r>
          </a:p>
        </p:txBody>
      </p:sp>
      <p:sp>
        <p:nvSpPr>
          <p:cNvPr id="17410" name="TextBox 2"/>
          <p:cNvSpPr txBox="1">
            <a:spLocks noChangeArrowheads="1"/>
          </p:cNvSpPr>
          <p:nvPr/>
        </p:nvSpPr>
        <p:spPr bwMode="auto">
          <a:xfrm>
            <a:off x="2692400" y="2316163"/>
            <a:ext cx="3759200" cy="32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>
              <a:spcAft>
                <a:spcPts val="1200"/>
              </a:spcAft>
            </a:pPr>
            <a:r>
              <a:rPr lang="en-US" altLang="en-US" sz="2800"/>
              <a:t>Software that</a:t>
            </a:r>
          </a:p>
          <a:p>
            <a:pPr algn="ctr" eaLnBrk="1" hangingPunct="1">
              <a:spcAft>
                <a:spcPts val="1200"/>
              </a:spcAft>
            </a:pPr>
            <a:r>
              <a:rPr lang="en-US" altLang="en-US" sz="3600" i="1">
                <a:solidFill>
                  <a:srgbClr val="FF33FF"/>
                </a:solidFill>
              </a:rPr>
              <a:t>Meets their needs</a:t>
            </a:r>
            <a:r>
              <a:rPr lang="en-US" altLang="en-US" sz="2800"/>
              <a:t>,</a:t>
            </a:r>
          </a:p>
          <a:p>
            <a:pPr algn="ctr" eaLnBrk="1" hangingPunct="1">
              <a:spcAft>
                <a:spcPts val="1200"/>
              </a:spcAft>
            </a:pPr>
            <a:r>
              <a:rPr lang="en-US" altLang="en-US" sz="3600" i="1">
                <a:solidFill>
                  <a:srgbClr val="FF33FF"/>
                </a:solidFill>
              </a:rPr>
              <a:t>On time</a:t>
            </a:r>
            <a:r>
              <a:rPr lang="en-US" altLang="en-US" sz="2800"/>
              <a:t>,</a:t>
            </a:r>
          </a:p>
          <a:p>
            <a:pPr algn="ctr" eaLnBrk="1" hangingPunct="1">
              <a:spcAft>
                <a:spcPts val="1200"/>
              </a:spcAft>
            </a:pPr>
            <a:r>
              <a:rPr lang="en-US" altLang="en-US" sz="2800"/>
              <a:t>and</a:t>
            </a:r>
          </a:p>
          <a:p>
            <a:pPr algn="ctr" eaLnBrk="1" hangingPunct="1">
              <a:spcAft>
                <a:spcPts val="1200"/>
              </a:spcAft>
            </a:pPr>
            <a:r>
              <a:rPr lang="en-US" altLang="en-US" sz="3600" i="1">
                <a:solidFill>
                  <a:srgbClr val="FF33FF"/>
                </a:solidFill>
              </a:rPr>
              <a:t>On budget</a:t>
            </a:r>
          </a:p>
        </p:txBody>
      </p:sp>
    </p:spTree>
    <p:extLst>
      <p:ext uri="{BB962C8B-B14F-4D97-AF65-F5344CB8AC3E}">
        <p14:creationId xmlns:p14="http://schemas.microsoft.com/office/powerpoint/2010/main" val="10970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Box 3"/>
          <p:cNvSpPr txBox="1">
            <a:spLocks noChangeArrowheads="1"/>
          </p:cNvSpPr>
          <p:nvPr/>
        </p:nvSpPr>
        <p:spPr bwMode="auto">
          <a:xfrm>
            <a:off x="0" y="288925"/>
            <a:ext cx="9144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200"/>
              <a:t>Unfortunately, satisfying customers is </a:t>
            </a:r>
            <a:r>
              <a:rPr lang="en-US" altLang="en-US" sz="3200" i="1">
                <a:solidFill>
                  <a:srgbClr val="FF33FF"/>
                </a:solidFill>
              </a:rPr>
              <a:t>hard</a:t>
            </a:r>
            <a:r>
              <a:rPr lang="en-US" altLang="en-US" sz="3200"/>
              <a:t>…</a:t>
            </a:r>
          </a:p>
        </p:txBody>
      </p:sp>
      <p:sp>
        <p:nvSpPr>
          <p:cNvPr id="22530" name="TextBox 4"/>
          <p:cNvSpPr txBox="1">
            <a:spLocks noChangeArrowheads="1"/>
          </p:cNvSpPr>
          <p:nvPr/>
        </p:nvSpPr>
        <p:spPr bwMode="auto">
          <a:xfrm>
            <a:off x="0" y="5746750"/>
            <a:ext cx="9144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200"/>
              <a:t>Have you ever been a dissatisfied customer?</a:t>
            </a:r>
          </a:p>
        </p:txBody>
      </p:sp>
      <p:grpSp>
        <p:nvGrpSpPr>
          <p:cNvPr id="22531" name="Group 1"/>
          <p:cNvGrpSpPr>
            <a:grpSpLocks/>
          </p:cNvGrpSpPr>
          <p:nvPr/>
        </p:nvGrpSpPr>
        <p:grpSpPr bwMode="auto">
          <a:xfrm>
            <a:off x="1357313" y="1209675"/>
            <a:ext cx="6659562" cy="4268788"/>
            <a:chOff x="1357313" y="1209675"/>
            <a:chExt cx="6659146" cy="4268788"/>
          </a:xfrm>
        </p:grpSpPr>
        <p:pic>
          <p:nvPicPr>
            <p:cNvPr id="22532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7313" y="1209675"/>
              <a:ext cx="6429375" cy="426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20" name="TextBox 6"/>
            <p:cNvSpPr txBox="1">
              <a:spLocks noChangeArrowheads="1"/>
            </p:cNvSpPr>
            <p:nvPr/>
          </p:nvSpPr>
          <p:spPr bwMode="auto">
            <a:xfrm rot="5400000">
              <a:off x="7054443" y="4516447"/>
              <a:ext cx="1647825" cy="276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sz="12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http://flic.kr/p/7pGoCd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616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8150" y="273010"/>
            <a:ext cx="7267701" cy="76385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200" dirty="0"/>
              <a:t>Software failures cost $</a:t>
            </a:r>
            <a:r>
              <a:rPr lang="en-US" sz="3200"/>
              <a:t>1.1 trillion in 2016</a:t>
            </a: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-1167884" y="-1219983"/>
            <a:ext cx="2335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u="sng" dirty="0">
                <a:solidFill>
                  <a:srgbClr val="FF00FF"/>
                </a:solidFill>
              </a:rPr>
              <a:t>Human</a:t>
            </a:r>
            <a:r>
              <a:rPr lang="en-US" sz="3200" dirty="0">
                <a:solidFill>
                  <a:srgbClr val="FF00FF"/>
                </a:solidFill>
              </a:rPr>
              <a:t> error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91" y="1155385"/>
            <a:ext cx="5213509" cy="5697378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181" y="1498654"/>
            <a:ext cx="5213509" cy="662000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434" y="1921818"/>
            <a:ext cx="5271927" cy="6721538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908" y="2310915"/>
            <a:ext cx="5178474" cy="6571906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7173020" y="831724"/>
            <a:ext cx="13114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[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</a:rPr>
              <a:t>Tricentis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 ’17]</a:t>
            </a:r>
          </a:p>
        </p:txBody>
      </p:sp>
    </p:spTree>
    <p:extLst>
      <p:ext uri="{BB962C8B-B14F-4D97-AF65-F5344CB8AC3E}">
        <p14:creationId xmlns:p14="http://schemas.microsoft.com/office/powerpoint/2010/main" val="143393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My </a:t>
            </a:r>
            <a:r>
              <a:rPr lang="en-US" dirty="0"/>
              <a:t>experience with software engineering?</a:t>
            </a:r>
            <a:endParaRPr lang="en-US" i="1" dirty="0"/>
          </a:p>
          <a:p>
            <a:r>
              <a:rPr lang="en-US" dirty="0"/>
              <a:t>What is software engineering?</a:t>
            </a:r>
          </a:p>
          <a:p>
            <a:r>
              <a:rPr lang="en-US" dirty="0"/>
              <a:t>What topics will we cover?</a:t>
            </a:r>
          </a:p>
          <a:p>
            <a:r>
              <a:rPr lang="en-US" dirty="0"/>
              <a:t>What will </a:t>
            </a:r>
            <a:r>
              <a:rPr lang="en-US" i="1" u="sng" dirty="0"/>
              <a:t>you</a:t>
            </a:r>
            <a:r>
              <a:rPr lang="en-US" dirty="0"/>
              <a:t> get out of this?</a:t>
            </a:r>
          </a:p>
          <a:p>
            <a:r>
              <a:rPr lang="en-US" dirty="0"/>
              <a:t>Course structure</a:t>
            </a:r>
          </a:p>
        </p:txBody>
      </p:sp>
    </p:spTree>
    <p:extLst>
      <p:ext uri="{BB962C8B-B14F-4D97-AF65-F5344CB8AC3E}">
        <p14:creationId xmlns:p14="http://schemas.microsoft.com/office/powerpoint/2010/main" val="628175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Box 4"/>
          <p:cNvSpPr txBox="1">
            <a:spLocks noChangeArrowheads="1"/>
          </p:cNvSpPr>
          <p:nvPr/>
        </p:nvSpPr>
        <p:spPr bwMode="auto">
          <a:xfrm>
            <a:off x="0" y="1063625"/>
            <a:ext cx="9144000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2800"/>
              <a:t>Since the 1960s</a:t>
            </a:r>
          </a:p>
          <a:p>
            <a:pPr algn="ctr" eaLnBrk="1" hangingPunct="1"/>
            <a:r>
              <a:rPr lang="en-US" altLang="en-US"/>
              <a:t>(More like a depression)</a:t>
            </a:r>
          </a:p>
        </p:txBody>
      </p:sp>
      <p:sp>
        <p:nvSpPr>
          <p:cNvPr id="23554" name="Title 3"/>
          <p:cNvSpPr>
            <a:spLocks noGrp="1"/>
          </p:cNvSpPr>
          <p:nvPr>
            <p:ph type="title"/>
          </p:nvPr>
        </p:nvSpPr>
        <p:spPr>
          <a:xfrm>
            <a:off x="457200" y="6032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The “Software Crisis”</a:t>
            </a: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4837113" y="2257425"/>
            <a:ext cx="3725862" cy="3914775"/>
            <a:chOff x="4837113" y="2257425"/>
            <a:chExt cx="3725863" cy="3914838"/>
          </a:xfrm>
        </p:grpSpPr>
        <p:sp>
          <p:nvSpPr>
            <p:cNvPr id="23560" name="TextBox 5"/>
            <p:cNvSpPr txBox="1">
              <a:spLocks noChangeArrowheads="1"/>
            </p:cNvSpPr>
            <p:nvPr/>
          </p:nvSpPr>
          <p:spPr bwMode="auto">
            <a:xfrm>
              <a:off x="4837113" y="5895280"/>
              <a:ext cx="3725862" cy="276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1200">
                  <a:solidFill>
                    <a:srgbClr val="404040"/>
                  </a:solidFill>
                </a:rPr>
                <a:t>(Cutter Consortium)</a:t>
              </a:r>
            </a:p>
          </p:txBody>
        </p:sp>
        <p:sp>
          <p:nvSpPr>
            <p:cNvPr id="23561" name="TextBox 6"/>
            <p:cNvSpPr txBox="1">
              <a:spLocks noChangeArrowheads="1"/>
            </p:cNvSpPr>
            <p:nvPr/>
          </p:nvSpPr>
          <p:spPr bwMode="auto">
            <a:xfrm>
              <a:off x="4837113" y="2257425"/>
              <a:ext cx="3725862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>
                  <a:solidFill>
                    <a:srgbClr val="FFFFFF"/>
                  </a:solidFill>
                </a:rPr>
                <a:t>2002 Study: 78% of orgs landed in court</a:t>
              </a:r>
            </a:p>
          </p:txBody>
        </p:sp>
        <p:pic>
          <p:nvPicPr>
            <p:cNvPr id="23562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7114" y="3037450"/>
              <a:ext cx="3725862" cy="2857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631825" y="2252663"/>
            <a:ext cx="3517900" cy="3963987"/>
            <a:chOff x="631825" y="2252663"/>
            <a:chExt cx="3517900" cy="3963987"/>
          </a:xfrm>
        </p:grpSpPr>
        <p:sp>
          <p:nvSpPr>
            <p:cNvPr id="19463" name="TextBox 8"/>
            <p:cNvSpPr txBox="1">
              <a:spLocks noChangeArrowheads="1"/>
            </p:cNvSpPr>
            <p:nvPr/>
          </p:nvSpPr>
          <p:spPr bwMode="auto">
            <a:xfrm>
              <a:off x="631825" y="5940425"/>
              <a:ext cx="351790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sz="12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(Standish Group)</a:t>
              </a:r>
            </a:p>
          </p:txBody>
        </p:sp>
        <p:sp>
          <p:nvSpPr>
            <p:cNvPr id="23558" name="TextBox 14"/>
            <p:cNvSpPr txBox="1">
              <a:spLocks noChangeArrowheads="1"/>
            </p:cNvSpPr>
            <p:nvPr/>
          </p:nvSpPr>
          <p:spPr bwMode="auto">
            <a:xfrm>
              <a:off x="631826" y="2252663"/>
              <a:ext cx="3517899" cy="831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/>
                <a:t>Of 28,000 projects</a:t>
              </a:r>
              <a:br>
                <a:rPr lang="en-US" altLang="en-US"/>
              </a:br>
              <a:r>
                <a:rPr lang="en-US" altLang="en-US"/>
                <a:t>completed in 2000… </a:t>
              </a:r>
            </a:p>
          </p:txBody>
        </p:sp>
        <p:pic>
          <p:nvPicPr>
            <p:cNvPr id="23559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826" y="3088410"/>
              <a:ext cx="3517899" cy="2888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>
          <a:xfrm>
            <a:off x="457200" y="84138"/>
            <a:ext cx="8229600" cy="6604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Although stats improving, challenges remain…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92163"/>
            <a:ext cx="8445500" cy="5911850"/>
          </a:xfrm>
        </p:spPr>
        <p:txBody>
          <a:bodyPr/>
          <a:lstStyle/>
          <a:p>
            <a:pPr marL="0" indent="0">
              <a:buFont typeface="Arial" charset="0"/>
              <a:buNone/>
            </a:pPr>
            <a:r>
              <a:rPr lang="en-US" altLang="en-US" dirty="0">
                <a:ea typeface="ＭＳ Ｐゴシック" charset="-128"/>
              </a:rPr>
              <a:t>More headlines (Oct 2013–Aug 2014)</a:t>
            </a:r>
          </a:p>
          <a:p>
            <a:pPr marL="0" indent="0"/>
            <a:r>
              <a:rPr lang="en-US" altLang="en-US" sz="2400" dirty="0">
                <a:ea typeface="ＭＳ Ｐゴシック" charset="-128"/>
              </a:rPr>
              <a:t>Tech Problems Plague First Day Of Health Exchange Rollout</a:t>
            </a:r>
          </a:p>
          <a:p>
            <a:pPr marL="0" indent="0"/>
            <a:endParaRPr lang="en-US" altLang="en-US" sz="2400" dirty="0">
              <a:ea typeface="ＭＳ Ｐゴシック" charset="-128"/>
            </a:endParaRPr>
          </a:p>
          <a:p>
            <a:pPr marL="0" indent="0"/>
            <a:r>
              <a:rPr lang="en-US" altLang="en-US" sz="2400" dirty="0">
                <a:ea typeface="ＭＳ Ｐゴシック" charset="-128"/>
              </a:rPr>
              <a:t>Health Exchange Tech Problems Point To A Thornier Issue</a:t>
            </a:r>
          </a:p>
          <a:p>
            <a:pPr marL="0" indent="0"/>
            <a:r>
              <a:rPr lang="en-US" altLang="en-US" sz="2400" dirty="0">
                <a:ea typeface="ＭＳ Ｐゴシック" charset="-128"/>
              </a:rPr>
              <a:t>It's Easy To Blame The Canadians For </a:t>
            </a:r>
            <a:r>
              <a:rPr lang="en-US" altLang="en-US" sz="2400" dirty="0" err="1">
                <a:ea typeface="ＭＳ Ｐゴシック" charset="-128"/>
              </a:rPr>
              <a:t>HealthCare.gov</a:t>
            </a:r>
            <a:r>
              <a:rPr lang="en-US" altLang="en-US" sz="2400" dirty="0">
                <a:ea typeface="ＭＳ Ｐゴシック" charset="-128"/>
              </a:rPr>
              <a:t> Problems</a:t>
            </a:r>
          </a:p>
          <a:p>
            <a:pPr marL="0" indent="0"/>
            <a:r>
              <a:rPr lang="en-US" altLang="en-US" sz="2400" dirty="0" err="1">
                <a:ea typeface="ＭＳ Ｐゴシック" charset="-128"/>
              </a:rPr>
              <a:t>Sebelius</a:t>
            </a:r>
            <a:r>
              <a:rPr lang="en-US" altLang="en-US" sz="2400" dirty="0">
                <a:ea typeface="ＭＳ Ｐゴシック" charset="-128"/>
              </a:rPr>
              <a:t>: Hold Me Accountable For </a:t>
            </a:r>
            <a:r>
              <a:rPr lang="en-US" altLang="en-US" sz="2400" dirty="0" err="1">
                <a:ea typeface="ＭＳ Ｐゴシック" charset="-128"/>
              </a:rPr>
              <a:t>HealthCare.gov</a:t>
            </a:r>
            <a:r>
              <a:rPr lang="en-US" altLang="en-US" sz="2400" dirty="0">
                <a:ea typeface="ＭＳ Ｐゴシック" charset="-128"/>
              </a:rPr>
              <a:t> Debacle</a:t>
            </a:r>
          </a:p>
          <a:p>
            <a:pPr marL="0" indent="0"/>
            <a:r>
              <a:rPr lang="en-US" altLang="en-US" sz="2400" dirty="0">
                <a:ea typeface="ＭＳ Ｐゴシック" charset="-128"/>
              </a:rPr>
              <a:t>Add Security To The List Of </a:t>
            </a:r>
            <a:r>
              <a:rPr lang="en-US" altLang="en-US" sz="2400" dirty="0" err="1">
                <a:ea typeface="ＭＳ Ｐゴシック" charset="-128"/>
              </a:rPr>
              <a:t>HealthCare.gov</a:t>
            </a:r>
            <a:r>
              <a:rPr lang="en-US" altLang="en-US" sz="2400" dirty="0">
                <a:ea typeface="ＭＳ Ｐゴシック" charset="-128"/>
              </a:rPr>
              <a:t> Tech Issues</a:t>
            </a:r>
          </a:p>
          <a:p>
            <a:pPr marL="0" indent="0"/>
            <a:r>
              <a:rPr lang="en-US" altLang="en-US" sz="2400" dirty="0">
                <a:ea typeface="ＭＳ Ｐゴシック" charset="-128"/>
              </a:rPr>
              <a:t>Oregon's State Exchange May Be Worse Than </a:t>
            </a:r>
            <a:r>
              <a:rPr lang="en-US" altLang="en-US" sz="2400" dirty="0" err="1">
                <a:ea typeface="ＭＳ Ｐゴシック" charset="-128"/>
              </a:rPr>
              <a:t>HealthCare.gov</a:t>
            </a:r>
            <a:endParaRPr lang="en-US" altLang="en-US" sz="2400" dirty="0">
              <a:ea typeface="ＭＳ Ｐゴシック" charset="-128"/>
            </a:endParaRPr>
          </a:p>
          <a:p>
            <a:pPr marL="0" indent="0"/>
            <a:endParaRPr lang="en-US" altLang="en-US" sz="2400" dirty="0">
              <a:ea typeface="ＭＳ Ｐゴシック" charset="-128"/>
            </a:endParaRPr>
          </a:p>
          <a:p>
            <a:pPr marL="0" indent="0"/>
            <a:r>
              <a:rPr lang="en-US" altLang="en-US" sz="2400" dirty="0">
                <a:ea typeface="ＭＳ Ｐゴシック" charset="-128"/>
              </a:rPr>
              <a:t>Could A Tech Giant Build A Better Health Exchange? Maybe Not</a:t>
            </a:r>
          </a:p>
          <a:p>
            <a:pPr marL="0" indent="0"/>
            <a:r>
              <a:rPr lang="en-US" altLang="en-US" sz="2400" dirty="0">
                <a:ea typeface="ＭＳ Ｐゴシック" charset="-128"/>
              </a:rPr>
              <a:t>Official In Charge Of Creating </a:t>
            </a:r>
            <a:r>
              <a:rPr lang="en-US" altLang="en-US" sz="2400" dirty="0" err="1">
                <a:ea typeface="ＭＳ Ｐゴシック" charset="-128"/>
              </a:rPr>
              <a:t>HealthCare.gov</a:t>
            </a:r>
            <a:r>
              <a:rPr lang="en-US" altLang="en-US" sz="2400" dirty="0">
                <a:ea typeface="ＭＳ Ｐゴシック" charset="-128"/>
              </a:rPr>
              <a:t> Steps Down</a:t>
            </a:r>
          </a:p>
          <a:p>
            <a:pPr marL="0" indent="0"/>
            <a:r>
              <a:rPr lang="en-US" altLang="en-US" sz="2400" dirty="0">
                <a:ea typeface="ＭＳ Ｐゴシック" charset="-128"/>
              </a:rPr>
              <a:t>Giving Up On Its Obamacare Exchange No Cure For Oregon's Ills</a:t>
            </a:r>
          </a:p>
          <a:p>
            <a:pPr marL="0" indent="0"/>
            <a:r>
              <a:rPr lang="en-US" altLang="en-US" sz="2400" dirty="0">
                <a:ea typeface="ＭＳ Ｐゴシック" charset="-128"/>
              </a:rPr>
              <a:t>Oregon Sues Oracle For "Abysmal" Healthcare Website</a:t>
            </a:r>
          </a:p>
          <a:p>
            <a:pPr lvl="1"/>
            <a:endParaRPr lang="en-US" altLang="en-US" dirty="0">
              <a:ea typeface="ＭＳ Ｐゴシック" charset="-128"/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842963" y="1550988"/>
            <a:ext cx="3178175" cy="646112"/>
            <a:chOff x="843646" y="2385801"/>
            <a:chExt cx="3178274" cy="646331"/>
          </a:xfrm>
        </p:grpSpPr>
        <p:pic>
          <p:nvPicPr>
            <p:cNvPr id="24583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9839" y="2560391"/>
              <a:ext cx="2513160" cy="430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584" name="TextBox 4"/>
            <p:cNvSpPr txBox="1">
              <a:spLocks noChangeArrowheads="1"/>
            </p:cNvSpPr>
            <p:nvPr/>
          </p:nvSpPr>
          <p:spPr bwMode="auto">
            <a:xfrm>
              <a:off x="843646" y="2385801"/>
              <a:ext cx="3178274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3600"/>
                <a:t>(                          )</a:t>
              </a:r>
            </a:p>
          </p:txBody>
        </p:sp>
      </p:grp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904875" y="4219575"/>
            <a:ext cx="1822450" cy="646113"/>
            <a:chOff x="905336" y="4537085"/>
            <a:chExt cx="1821457" cy="646331"/>
          </a:xfrm>
        </p:grpSpPr>
        <p:pic>
          <p:nvPicPr>
            <p:cNvPr id="24581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981" y="4690656"/>
              <a:ext cx="1231899" cy="492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582" name="TextBox 8"/>
            <p:cNvSpPr txBox="1">
              <a:spLocks noChangeArrowheads="1"/>
            </p:cNvSpPr>
            <p:nvPr/>
          </p:nvSpPr>
          <p:spPr bwMode="auto">
            <a:xfrm>
              <a:off x="905336" y="4537085"/>
              <a:ext cx="1821457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3600"/>
                <a:t>(             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help save the world!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062" y="1620454"/>
            <a:ext cx="6549877" cy="23144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0789" y="4537277"/>
            <a:ext cx="79518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New grad? West coast tech will pay over $150k </a:t>
            </a:r>
            <a:r>
              <a:rPr lang="en-US" sz="2400" dirty="0" err="1"/>
              <a:t>salary+stock</a:t>
            </a: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Check </a:t>
            </a:r>
            <a:r>
              <a:rPr lang="en-US" sz="2400" dirty="0">
                <a:hlinkClick r:id="rId3"/>
              </a:rPr>
              <a:t>http://levels.fyi</a:t>
            </a:r>
            <a:r>
              <a:rPr lang="en-US" sz="2400" dirty="0"/>
              <a:t> for more salary info!</a:t>
            </a:r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My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experience with software engineering</a:t>
            </a:r>
            <a:endParaRPr lang="en-US" i="1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What is software engineering?</a:t>
            </a:r>
          </a:p>
          <a:p>
            <a:r>
              <a:rPr lang="en-US" dirty="0"/>
              <a:t>What topics will we cover?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What will </a:t>
            </a:r>
            <a:r>
              <a:rPr lang="en-US" i="1" u="sng" dirty="0">
                <a:solidFill>
                  <a:schemeClr val="tx1">
                    <a:lumMod val="50000"/>
                  </a:schemeClr>
                </a:solidFill>
              </a:rPr>
              <a:t>you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get out of this?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Course structure</a:t>
            </a:r>
          </a:p>
        </p:txBody>
      </p:sp>
    </p:spTree>
    <p:extLst>
      <p:ext uri="{BB962C8B-B14F-4D97-AF65-F5344CB8AC3E}">
        <p14:creationId xmlns:p14="http://schemas.microsoft.com/office/powerpoint/2010/main" val="2589946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>
          <a:xfrm>
            <a:off x="457200" y="242365"/>
            <a:ext cx="8229600" cy="1801587"/>
          </a:xfrm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The SWEBOK</a:t>
            </a:r>
            <a:br>
              <a:rPr lang="en-US" altLang="en-US" dirty="0">
                <a:ea typeface="ＭＳ Ｐゴシック" charset="-128"/>
              </a:rPr>
            </a:br>
            <a:r>
              <a:rPr lang="en-US" altLang="en-US" sz="2400" dirty="0">
                <a:ea typeface="ＭＳ Ｐゴシック" charset="-128"/>
              </a:rPr>
              <a:t>(pronounced “SWEE-bock”)</a:t>
            </a:r>
            <a:br>
              <a:rPr lang="en-US" altLang="en-US" sz="2400" dirty="0">
                <a:ea typeface="ＭＳ Ｐゴシック" charset="-128"/>
              </a:rPr>
            </a:br>
            <a:r>
              <a:rPr lang="en-US" altLang="en-US" sz="2400" u="sng" dirty="0">
                <a:ea typeface="ＭＳ Ｐゴシック" charset="-128"/>
              </a:rPr>
              <a:t>S</a:t>
            </a:r>
            <a:r>
              <a:rPr lang="en-US" altLang="en-US" sz="2400" dirty="0">
                <a:ea typeface="ＭＳ Ｐゴシック" charset="-128"/>
              </a:rPr>
              <a:t>oftware </a:t>
            </a:r>
            <a:r>
              <a:rPr lang="en-US" altLang="en-US" sz="2400" u="sng" dirty="0">
                <a:ea typeface="ＭＳ Ｐゴシック" charset="-128"/>
              </a:rPr>
              <a:t>E</a:t>
            </a:r>
            <a:r>
              <a:rPr lang="en-US" altLang="en-US" sz="2400" dirty="0">
                <a:ea typeface="ＭＳ Ｐゴシック" charset="-128"/>
              </a:rPr>
              <a:t>ngineering </a:t>
            </a:r>
            <a:r>
              <a:rPr lang="en-US" altLang="en-US" sz="2400" u="sng" dirty="0">
                <a:ea typeface="ＭＳ Ｐゴシック" charset="-128"/>
              </a:rPr>
              <a:t>B</a:t>
            </a:r>
            <a:r>
              <a:rPr lang="en-US" altLang="en-US" sz="2400" dirty="0">
                <a:ea typeface="ＭＳ Ｐゴシック" charset="-128"/>
              </a:rPr>
              <a:t>ody </a:t>
            </a:r>
            <a:r>
              <a:rPr lang="en-US" altLang="en-US" sz="2400" u="sng" dirty="0">
                <a:ea typeface="ＭＳ Ｐゴシック" charset="-128"/>
              </a:rPr>
              <a:t>O</a:t>
            </a:r>
            <a:r>
              <a:rPr lang="en-US" altLang="en-US" sz="2400" dirty="0">
                <a:ea typeface="ＭＳ Ｐゴシック" charset="-128"/>
              </a:rPr>
              <a:t>f </a:t>
            </a:r>
            <a:r>
              <a:rPr lang="en-US" altLang="en-US" sz="2400" u="sng" dirty="0">
                <a:ea typeface="ＭＳ Ｐゴシック" charset="-128"/>
              </a:rPr>
              <a:t>K</a:t>
            </a:r>
            <a:r>
              <a:rPr lang="en-US" altLang="en-US" sz="2400" dirty="0">
                <a:ea typeface="ＭＳ Ｐゴシック" charset="-128"/>
              </a:rPr>
              <a:t>nowledge</a:t>
            </a:r>
            <a:br>
              <a:rPr lang="en-US" altLang="en-US" sz="2400" dirty="0">
                <a:ea typeface="ＭＳ Ｐゴシック" charset="-128"/>
              </a:rPr>
            </a:br>
            <a:r>
              <a:rPr lang="en-US" altLang="en-US" sz="2400" dirty="0">
                <a:ea typeface="ＭＳ Ｐゴシック" charset="-128"/>
              </a:rPr>
              <a:t>SWEBOK Guide: http://</a:t>
            </a:r>
            <a:r>
              <a:rPr lang="en-US" altLang="en-US" sz="2400" dirty="0" err="1">
                <a:ea typeface="ＭＳ Ｐゴシック" charset="-128"/>
              </a:rPr>
              <a:t>www.computer.org</a:t>
            </a:r>
            <a:r>
              <a:rPr lang="en-US" altLang="en-US" sz="2400" dirty="0">
                <a:ea typeface="ＭＳ Ｐゴシック" charset="-128"/>
              </a:rPr>
              <a:t>/web/</a:t>
            </a:r>
            <a:r>
              <a:rPr lang="en-US" altLang="en-US" sz="2400" dirty="0" err="1">
                <a:ea typeface="ＭＳ Ｐゴシック" charset="-128"/>
              </a:rPr>
              <a:t>swebok</a:t>
            </a:r>
            <a:endParaRPr lang="en-US" altLang="en-US" sz="2400" dirty="0">
              <a:ea typeface="ＭＳ Ｐゴシック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059" t="2449" r="3059" b="21784"/>
          <a:stretch/>
        </p:blipFill>
        <p:spPr>
          <a:xfrm>
            <a:off x="38321" y="2210696"/>
            <a:ext cx="9067358" cy="464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86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35038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15 Knowledge Areas (KAs)</a:t>
            </a:r>
          </a:p>
        </p:txBody>
      </p:sp>
      <p:sp>
        <p:nvSpPr>
          <p:cNvPr id="39938" name="Content Placeholder 2"/>
          <p:cNvSpPr>
            <a:spLocks noGrp="1"/>
          </p:cNvSpPr>
          <p:nvPr>
            <p:ph idx="1"/>
          </p:nvPr>
        </p:nvSpPr>
        <p:spPr>
          <a:xfrm>
            <a:off x="457200" y="935038"/>
            <a:ext cx="8229600" cy="5678487"/>
          </a:xfrm>
        </p:spPr>
        <p:txBody>
          <a:bodyPr/>
          <a:lstStyle/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Requirements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Design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Construction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Testing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Maintenance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Configuration Management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Engineering Management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Engineering Process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Engineering Models and Methods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Quality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Engineering Professional Practice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Engineering Economics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Computing Foundations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Mathematical Foundations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Engineering Foundations</a:t>
            </a:r>
          </a:p>
        </p:txBody>
      </p:sp>
    </p:spTree>
    <p:extLst>
      <p:ext uri="{BB962C8B-B14F-4D97-AF65-F5344CB8AC3E}">
        <p14:creationId xmlns:p14="http://schemas.microsoft.com/office/powerpoint/2010/main" val="14427059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35038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15 Knowledge Areas (KAs)</a:t>
            </a:r>
          </a:p>
        </p:txBody>
      </p:sp>
      <p:sp>
        <p:nvSpPr>
          <p:cNvPr id="40962" name="Content Placeholder 2"/>
          <p:cNvSpPr>
            <a:spLocks noGrp="1"/>
          </p:cNvSpPr>
          <p:nvPr>
            <p:ph idx="1"/>
          </p:nvPr>
        </p:nvSpPr>
        <p:spPr>
          <a:xfrm>
            <a:off x="457200" y="935038"/>
            <a:ext cx="8229600" cy="5678487"/>
          </a:xfrm>
        </p:spPr>
        <p:txBody>
          <a:bodyPr/>
          <a:lstStyle/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Requirements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Design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Construction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Testing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Maintenance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Configuration Management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Engineering Management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Engineering Process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Engineering Models and Methods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Quality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Engineering Professional Practice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Engineering Economics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Computing Foundations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Mathematical Foundations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Engineering Foundations</a:t>
            </a: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0" y="1397000"/>
            <a:ext cx="9144000" cy="5049838"/>
            <a:chOff x="0" y="1396999"/>
            <a:chExt cx="9144000" cy="5049838"/>
          </a:xfrm>
        </p:grpSpPr>
        <p:sp>
          <p:nvSpPr>
            <p:cNvPr id="6" name="Rectangle 5"/>
            <p:cNvSpPr/>
            <p:nvPr/>
          </p:nvSpPr>
          <p:spPr bwMode="auto">
            <a:xfrm>
              <a:off x="0" y="3927474"/>
              <a:ext cx="9144000" cy="2519363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0965" name="TextBox 1"/>
            <p:cNvSpPr txBox="1">
              <a:spLocks noChangeArrowheads="1"/>
            </p:cNvSpPr>
            <p:nvPr/>
          </p:nvSpPr>
          <p:spPr bwMode="auto">
            <a:xfrm>
              <a:off x="4324865" y="1396999"/>
              <a:ext cx="2560350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2800">
                  <a:solidFill>
                    <a:srgbClr val="FF00FF"/>
                  </a:solidFill>
                </a:rPr>
                <a:t>We’ll focus </a:t>
              </a:r>
              <a:r>
                <a:rPr lang="en-US" altLang="en-US" sz="2800" dirty="0">
                  <a:solidFill>
                    <a:srgbClr val="FF00FF"/>
                  </a:solidFill>
                </a:rPr>
                <a:t>on this subset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363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 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 you to research topics in SE</a:t>
            </a:r>
          </a:p>
          <a:p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Designing code editors to be easier to use</a:t>
            </a:r>
          </a:p>
          <a:p>
            <a:pPr lvl="1"/>
            <a:r>
              <a:rPr lang="en-US" dirty="0"/>
              <a:t>Identifying and fixing bad code</a:t>
            </a:r>
          </a:p>
          <a:p>
            <a:pPr lvl="1"/>
            <a:r>
              <a:rPr lang="en-US" dirty="0"/>
              <a:t>Proving programs will behave correctly</a:t>
            </a:r>
          </a:p>
          <a:p>
            <a:pPr lvl="1"/>
            <a:r>
              <a:rPr lang="en-US" dirty="0"/>
              <a:t>Efficiently testing code</a:t>
            </a:r>
          </a:p>
          <a:p>
            <a:pPr lvl="1"/>
            <a:r>
              <a:rPr lang="en-US" dirty="0"/>
              <a:t>Mining code repositories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0541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My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experience with software engineering</a:t>
            </a:r>
            <a:endParaRPr lang="en-US" i="1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What is software engineering?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What topics will we cover?</a:t>
            </a:r>
          </a:p>
          <a:p>
            <a:r>
              <a:rPr lang="en-US" dirty="0"/>
              <a:t>What will </a:t>
            </a:r>
            <a:r>
              <a:rPr lang="en-US" i="1" u="sng" dirty="0"/>
              <a:t>you</a:t>
            </a:r>
            <a:r>
              <a:rPr lang="en-US" dirty="0"/>
              <a:t> get out of this?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Course structure</a:t>
            </a:r>
          </a:p>
        </p:txBody>
      </p:sp>
    </p:spTree>
    <p:extLst>
      <p:ext uri="{BB962C8B-B14F-4D97-AF65-F5344CB8AC3E}">
        <p14:creationId xmlns:p14="http://schemas.microsoft.com/office/powerpoint/2010/main" val="20125874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45049"/>
            <a:ext cx="9142413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457200" y="193614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Real-world skills and tools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>
          <a:xfrm>
            <a:off x="295154" y="1324336"/>
            <a:ext cx="4357868" cy="4525963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Skills</a:t>
            </a:r>
          </a:p>
          <a:p>
            <a:pPr lvl="1" eaLnBrk="1" hangingPunct="1"/>
            <a:r>
              <a:rPr lang="en-US" altLang="en-US" dirty="0">
                <a:ea typeface="ＭＳ Ｐゴシック" charset="-128"/>
              </a:rPr>
              <a:t>Documenting requirements</a:t>
            </a:r>
          </a:p>
          <a:p>
            <a:pPr lvl="1" eaLnBrk="1" hangingPunct="1"/>
            <a:r>
              <a:rPr lang="en-US" altLang="en-US" dirty="0">
                <a:ea typeface="ＭＳ Ｐゴシック" charset="-128"/>
              </a:rPr>
              <a:t>Collaborative development</a:t>
            </a:r>
          </a:p>
          <a:p>
            <a:pPr lvl="1" eaLnBrk="1" hangingPunct="1"/>
            <a:r>
              <a:rPr lang="en-US" altLang="en-US" dirty="0">
                <a:ea typeface="ＭＳ Ｐゴシック" charset="-128"/>
              </a:rPr>
              <a:t>Implementing GUIs</a:t>
            </a:r>
          </a:p>
          <a:p>
            <a:pPr lvl="1" eaLnBrk="1" hangingPunct="1"/>
            <a:r>
              <a:rPr lang="en-US" altLang="en-US" dirty="0">
                <a:ea typeface="ＭＳ Ｐゴシック" charset="-128"/>
              </a:rPr>
              <a:t>Usability testing</a:t>
            </a:r>
          </a:p>
          <a:p>
            <a:pPr lvl="1" eaLnBrk="1" hangingPunct="1"/>
            <a:r>
              <a:rPr lang="en-US" altLang="en-US" dirty="0">
                <a:ea typeface="ＭＳ Ｐゴシック" charset="-128"/>
              </a:rPr>
              <a:t>Code reviewing</a:t>
            </a:r>
          </a:p>
          <a:p>
            <a:pPr lvl="1" eaLnBrk="1" hangingPunct="1"/>
            <a:r>
              <a:rPr lang="en-US" altLang="en-US" dirty="0">
                <a:ea typeface="ＭＳ Ｐゴシック" charset="-128"/>
              </a:rPr>
              <a:t>Refactoring</a:t>
            </a:r>
          </a:p>
        </p:txBody>
      </p:sp>
      <p:sp>
        <p:nvSpPr>
          <p:cNvPr id="45060" name="TextBox 4"/>
          <p:cNvSpPr txBox="1">
            <a:spLocks noChangeArrowheads="1"/>
          </p:cNvSpPr>
          <p:nvPr/>
        </p:nvSpPr>
        <p:spPr bwMode="auto">
          <a:xfrm rot="-5400000">
            <a:off x="8203407" y="5917406"/>
            <a:ext cx="16049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404040"/>
                </a:solidFill>
              </a:rPr>
              <a:t>http://flic.kr/p/9DTDXi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822781" y="1324336"/>
            <a:ext cx="435786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1" hangingPunct="1"/>
            <a:r>
              <a:rPr lang="en-US" altLang="en-US" dirty="0">
                <a:ea typeface="ＭＳ Ｐゴシック" charset="-128"/>
              </a:rPr>
              <a:t>Tools</a:t>
            </a:r>
          </a:p>
          <a:p>
            <a:pPr lvl="1" defTabSz="914400" eaLnBrk="1" hangingPunct="1"/>
            <a:r>
              <a:rPr lang="en-US" altLang="en-US" dirty="0">
                <a:ea typeface="ＭＳ Ｐゴシック" charset="-128"/>
              </a:rPr>
              <a:t>IDE</a:t>
            </a:r>
          </a:p>
          <a:p>
            <a:pPr lvl="1" defTabSz="914400" eaLnBrk="1" hangingPunct="1"/>
            <a:r>
              <a:rPr lang="en-US" altLang="en-US" dirty="0" err="1">
                <a:ea typeface="ＭＳ Ｐゴシック" charset="-128"/>
              </a:rPr>
              <a:t>git</a:t>
            </a:r>
            <a:r>
              <a:rPr lang="en-US" altLang="en-US" dirty="0">
                <a:ea typeface="ＭＳ Ｐゴシック" charset="-128"/>
              </a:rPr>
              <a:t> and </a:t>
            </a:r>
            <a:r>
              <a:rPr lang="en-US" altLang="en-US" dirty="0" err="1">
                <a:ea typeface="ＭＳ Ｐゴシック" charset="-128"/>
              </a:rPr>
              <a:t>GitHub</a:t>
            </a:r>
            <a:endParaRPr lang="en-US" altLang="en-US" dirty="0">
              <a:ea typeface="ＭＳ Ｐゴシック" charset="-128"/>
            </a:endParaRPr>
          </a:p>
          <a:p>
            <a:pPr lvl="1" defTabSz="914400" eaLnBrk="1" hangingPunct="1"/>
            <a:r>
              <a:rPr lang="en-US" altLang="en-US" dirty="0">
                <a:ea typeface="ＭＳ Ｐゴシック" charset="-128"/>
              </a:rPr>
              <a:t>Program analyzers</a:t>
            </a:r>
          </a:p>
          <a:p>
            <a:pPr lvl="1" defTabSz="914400" eaLnBrk="1" hangingPunct="1"/>
            <a:r>
              <a:rPr lang="en-US" altLang="en-US" dirty="0">
                <a:ea typeface="ＭＳ Ｐゴシック" charset="-128"/>
              </a:rPr>
              <a:t>Documentation generators</a:t>
            </a:r>
          </a:p>
          <a:p>
            <a:pPr lvl="1" defTabSz="914400" eaLnBrk="1" hangingPunct="1"/>
            <a:r>
              <a:rPr lang="en-US" altLang="en-US" dirty="0">
                <a:ea typeface="ＭＳ Ｐゴシック" charset="-128"/>
              </a:rPr>
              <a:t>Unit testing framework</a:t>
            </a:r>
          </a:p>
        </p:txBody>
      </p:sp>
    </p:spTree>
    <p:extLst>
      <p:ext uri="{BB962C8B-B14F-4D97-AF65-F5344CB8AC3E}">
        <p14:creationId xmlns:p14="http://schemas.microsoft.com/office/powerpoint/2010/main" val="254289560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9" grpId="0" build="p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My</a:t>
            </a:r>
            <a:r>
              <a:rPr lang="en-US" dirty="0"/>
              <a:t> experience with software engineering?</a:t>
            </a:r>
            <a:endParaRPr lang="en-US" i="1" dirty="0"/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What is software engineering?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What topics will we cover?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What will </a:t>
            </a:r>
            <a:r>
              <a:rPr lang="en-US" i="1" u="sng" dirty="0">
                <a:solidFill>
                  <a:schemeClr val="tx1">
                    <a:lumMod val="50000"/>
                  </a:schemeClr>
                </a:solidFill>
              </a:rPr>
              <a:t>you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get out of this?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Course structure</a:t>
            </a:r>
          </a:p>
        </p:txBody>
      </p:sp>
    </p:spTree>
    <p:extLst>
      <p:ext uri="{BB962C8B-B14F-4D97-AF65-F5344CB8AC3E}">
        <p14:creationId xmlns:p14="http://schemas.microsoft.com/office/powerpoint/2010/main" val="1231192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45049"/>
            <a:ext cx="9142413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457200" y="193614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Real-world skills and tools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>
          <a:xfrm>
            <a:off x="295154" y="1324336"/>
            <a:ext cx="4357868" cy="4525963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Skills</a:t>
            </a:r>
          </a:p>
          <a:p>
            <a:pPr lvl="1" eaLnBrk="1" hangingPunct="1"/>
            <a:r>
              <a:rPr lang="en-US" altLang="en-US" dirty="0">
                <a:ea typeface="ＭＳ Ｐゴシック" charset="-128"/>
              </a:rPr>
              <a:t>Documenting requirements</a:t>
            </a:r>
          </a:p>
          <a:p>
            <a:pPr lvl="1" eaLnBrk="1" hangingPunct="1"/>
            <a:r>
              <a:rPr lang="en-US" altLang="en-US" dirty="0">
                <a:ea typeface="ＭＳ Ｐゴシック" charset="-128"/>
              </a:rPr>
              <a:t>Collaborative development</a:t>
            </a:r>
          </a:p>
          <a:p>
            <a:pPr lvl="1" eaLnBrk="1" hangingPunct="1"/>
            <a:r>
              <a:rPr lang="en-US" altLang="en-US" dirty="0">
                <a:ea typeface="ＭＳ Ｐゴシック" charset="-128"/>
              </a:rPr>
              <a:t>Implementing GUIs</a:t>
            </a:r>
          </a:p>
          <a:p>
            <a:pPr lvl="1" eaLnBrk="1" hangingPunct="1"/>
            <a:r>
              <a:rPr lang="en-US" altLang="en-US" dirty="0">
                <a:ea typeface="ＭＳ Ｐゴシック" charset="-128"/>
              </a:rPr>
              <a:t>Usability testing</a:t>
            </a:r>
          </a:p>
          <a:p>
            <a:pPr lvl="1" eaLnBrk="1" hangingPunct="1"/>
            <a:r>
              <a:rPr lang="en-US" altLang="en-US" dirty="0">
                <a:ea typeface="ＭＳ Ｐゴシック" charset="-128"/>
              </a:rPr>
              <a:t>Code reviewing</a:t>
            </a:r>
          </a:p>
          <a:p>
            <a:pPr lvl="1" eaLnBrk="1" hangingPunct="1"/>
            <a:r>
              <a:rPr lang="en-US" altLang="en-US" dirty="0">
                <a:ea typeface="ＭＳ Ｐゴシック" charset="-128"/>
              </a:rPr>
              <a:t>Refactoring</a:t>
            </a:r>
          </a:p>
        </p:txBody>
      </p:sp>
      <p:sp>
        <p:nvSpPr>
          <p:cNvPr id="45060" name="TextBox 4"/>
          <p:cNvSpPr txBox="1">
            <a:spLocks noChangeArrowheads="1"/>
          </p:cNvSpPr>
          <p:nvPr/>
        </p:nvSpPr>
        <p:spPr bwMode="auto">
          <a:xfrm rot="-5400000">
            <a:off x="8203407" y="5917406"/>
            <a:ext cx="16049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404040"/>
                </a:solidFill>
              </a:rPr>
              <a:t>http://flic.kr/p/9DTDXi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822781" y="1324336"/>
            <a:ext cx="435786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1" hangingPunct="1"/>
            <a:r>
              <a:rPr lang="en-US" altLang="en-US" dirty="0">
                <a:ea typeface="ＭＳ Ｐゴシック" charset="-128"/>
              </a:rPr>
              <a:t>Tools</a:t>
            </a:r>
          </a:p>
          <a:p>
            <a:pPr lvl="1" defTabSz="914400" eaLnBrk="1" hangingPunct="1"/>
            <a:r>
              <a:rPr lang="en-US" altLang="en-US" dirty="0">
                <a:ea typeface="ＭＳ Ｐゴシック" charset="-128"/>
              </a:rPr>
              <a:t>IDE</a:t>
            </a:r>
          </a:p>
          <a:p>
            <a:pPr lvl="1" defTabSz="914400" eaLnBrk="1" hangingPunct="1"/>
            <a:r>
              <a:rPr lang="en-US" altLang="en-US" dirty="0" err="1">
                <a:ea typeface="ＭＳ Ｐゴシック" charset="-128"/>
              </a:rPr>
              <a:t>git</a:t>
            </a:r>
            <a:r>
              <a:rPr lang="en-US" altLang="en-US" dirty="0">
                <a:ea typeface="ＭＳ Ｐゴシック" charset="-128"/>
              </a:rPr>
              <a:t> and </a:t>
            </a:r>
            <a:r>
              <a:rPr lang="en-US" altLang="en-US" dirty="0" err="1">
                <a:ea typeface="ＭＳ Ｐゴシック" charset="-128"/>
              </a:rPr>
              <a:t>GitHub</a:t>
            </a:r>
            <a:endParaRPr lang="en-US" altLang="en-US" dirty="0">
              <a:ea typeface="ＭＳ Ｐゴシック" charset="-128"/>
            </a:endParaRPr>
          </a:p>
          <a:p>
            <a:pPr lvl="1" defTabSz="914400" eaLnBrk="1" hangingPunct="1"/>
            <a:r>
              <a:rPr lang="en-US" altLang="en-US" dirty="0">
                <a:ea typeface="ＭＳ Ｐゴシック" charset="-128"/>
              </a:rPr>
              <a:t>Program analyzers</a:t>
            </a:r>
          </a:p>
          <a:p>
            <a:pPr lvl="1" defTabSz="914400" eaLnBrk="1" hangingPunct="1"/>
            <a:r>
              <a:rPr lang="en-US" altLang="en-US" dirty="0">
                <a:ea typeface="ＭＳ Ｐゴシック" charset="-128"/>
              </a:rPr>
              <a:t>Documentation generators</a:t>
            </a:r>
          </a:p>
          <a:p>
            <a:pPr lvl="1" defTabSz="914400" eaLnBrk="1" hangingPunct="1"/>
            <a:r>
              <a:rPr lang="en-US" altLang="en-US" dirty="0">
                <a:ea typeface="ＭＳ Ｐゴシック" charset="-128"/>
              </a:rPr>
              <a:t>Unit testing framework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A3703A-3A2A-4824-9098-618EB3A2D54F}"/>
              </a:ext>
            </a:extLst>
          </p:cNvPr>
          <p:cNvSpPr/>
          <p:nvPr/>
        </p:nvSpPr>
        <p:spPr>
          <a:xfrm>
            <a:off x="-277792" y="4054999"/>
            <a:ext cx="9560689" cy="3352799"/>
          </a:xfrm>
          <a:prstGeom prst="rect">
            <a:avLst/>
          </a:prstGeom>
          <a:solidFill>
            <a:srgbClr val="000000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D6F76-A3B5-4567-A5CF-E4D81B002134}"/>
              </a:ext>
            </a:extLst>
          </p:cNvPr>
          <p:cNvSpPr txBox="1"/>
          <p:nvPr/>
        </p:nvSpPr>
        <p:spPr>
          <a:xfrm>
            <a:off x="3009418" y="4838224"/>
            <a:ext cx="30915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FDFF"/>
                </a:solidFill>
              </a:rPr>
              <a:t>Also: help get you a job</a:t>
            </a:r>
          </a:p>
          <a:p>
            <a:pPr algn="ctr"/>
            <a:r>
              <a:rPr lang="en-US" sz="2400" dirty="0">
                <a:solidFill>
                  <a:srgbClr val="00FDFF"/>
                </a:solidFill>
              </a:rPr>
              <a:t>(and be good at it)</a:t>
            </a:r>
          </a:p>
        </p:txBody>
      </p:sp>
    </p:spTree>
    <p:extLst>
      <p:ext uri="{BB962C8B-B14F-4D97-AF65-F5344CB8AC3E}">
        <p14:creationId xmlns:p14="http://schemas.microsoft.com/office/powerpoint/2010/main" val="516289498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My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experience with software engineering</a:t>
            </a:r>
            <a:endParaRPr lang="en-US" i="1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What is software engineering?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What topics will we cover?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What will </a:t>
            </a:r>
            <a:r>
              <a:rPr lang="en-US" i="1" u="sng" dirty="0">
                <a:solidFill>
                  <a:schemeClr val="tx1">
                    <a:lumMod val="50000"/>
                  </a:schemeClr>
                </a:solidFill>
              </a:rPr>
              <a:t>you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get out of this?</a:t>
            </a:r>
          </a:p>
          <a:p>
            <a:r>
              <a:rPr lang="en-US" dirty="0"/>
              <a:t>Course structure</a:t>
            </a:r>
          </a:p>
        </p:txBody>
      </p:sp>
    </p:spTree>
    <p:extLst>
      <p:ext uri="{BB962C8B-B14F-4D97-AF65-F5344CB8AC3E}">
        <p14:creationId xmlns:p14="http://schemas.microsoft.com/office/powerpoint/2010/main" val="9355817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Lectures</a:t>
            </a:r>
          </a:p>
          <a:p>
            <a:r>
              <a:rPr lang="en-US" dirty="0"/>
              <a:t>In-class activities</a:t>
            </a:r>
          </a:p>
          <a:p>
            <a:pPr lvl="1"/>
            <a:r>
              <a:rPr lang="en-US" dirty="0"/>
              <a:t>We will adjust due to the class size and COVID…</a:t>
            </a:r>
          </a:p>
          <a:p>
            <a:r>
              <a:rPr lang="en-US" dirty="0"/>
              <a:t>Assigned reading</a:t>
            </a:r>
          </a:p>
          <a:p>
            <a:r>
              <a:rPr lang="en-US" dirty="0"/>
              <a:t>Quizzes</a:t>
            </a:r>
          </a:p>
          <a:p>
            <a:r>
              <a:rPr lang="en-US" dirty="0"/>
              <a:t>Group project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398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Lectures &amp; in-class activities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Lectures will cover…</a:t>
            </a:r>
          </a:p>
          <a:p>
            <a:pPr lvl="1"/>
            <a:r>
              <a:rPr lang="en-US" dirty="0"/>
              <a:t>SE topics</a:t>
            </a:r>
          </a:p>
          <a:p>
            <a:pPr lvl="1"/>
            <a:r>
              <a:rPr lang="en-US" dirty="0"/>
              <a:t>Tutorials on how to use tools</a:t>
            </a:r>
          </a:p>
          <a:p>
            <a:endParaRPr lang="en-US" dirty="0"/>
          </a:p>
          <a:p>
            <a:r>
              <a:rPr lang="en-US" dirty="0"/>
              <a:t>Sometimes will have activities</a:t>
            </a:r>
          </a:p>
          <a:p>
            <a:pPr lvl="1"/>
            <a:r>
              <a:rPr lang="en-US" dirty="0"/>
              <a:t>Meet with your group</a:t>
            </a:r>
          </a:p>
          <a:p>
            <a:pPr lvl="1"/>
            <a:r>
              <a:rPr lang="en-US" dirty="0"/>
              <a:t>Apply the lecture topic (e.g., user stories)</a:t>
            </a:r>
          </a:p>
          <a:p>
            <a:pPr lvl="1"/>
            <a:r>
              <a:rPr lang="en-US" dirty="0"/>
              <a:t>Tangibles will be for a grade! (Don’t skip class…)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1920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8D316-E97C-42AF-8570-172272635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Assigned reading &amp; quizzes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D2586-8856-4504-818B-D65F7371B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Assigned reading</a:t>
            </a:r>
          </a:p>
          <a:p>
            <a:pPr lvl="1"/>
            <a:r>
              <a:rPr lang="en-US" dirty="0"/>
              <a:t>No textbook; I will link to any documents</a:t>
            </a:r>
          </a:p>
          <a:p>
            <a:pPr lvl="1"/>
            <a:r>
              <a:rPr lang="en-US" dirty="0"/>
              <a:t>I’ll try to make these exciting!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Weekly-</a:t>
            </a:r>
            <a:r>
              <a:rPr lang="en-US" dirty="0" err="1"/>
              <a:t>ish</a:t>
            </a:r>
            <a:r>
              <a:rPr lang="en-US" dirty="0"/>
              <a:t> quiz</a:t>
            </a:r>
          </a:p>
          <a:p>
            <a:pPr lvl="1"/>
            <a:r>
              <a:rPr lang="en-US" dirty="0"/>
              <a:t>Covers either lectures, live demos, or reading</a:t>
            </a:r>
          </a:p>
          <a:p>
            <a:pPr lvl="1"/>
            <a:r>
              <a:rPr lang="en-US" dirty="0"/>
              <a:t>Take these </a:t>
            </a:r>
            <a:r>
              <a:rPr lang="en-US" b="1" u="sng" dirty="0"/>
              <a:t>individually</a:t>
            </a:r>
            <a:r>
              <a:rPr lang="en-US" dirty="0"/>
              <a:t>! No communicating!</a:t>
            </a:r>
            <a:endParaRPr lang="en-US" b="1" u="sng" dirty="0"/>
          </a:p>
          <a:p>
            <a:pPr lvl="1"/>
            <a:r>
              <a:rPr lang="en-US" dirty="0"/>
              <a:t>Frequent but small</a:t>
            </a:r>
          </a:p>
        </p:txBody>
      </p:sp>
    </p:spTree>
    <p:extLst>
      <p:ext uri="{BB962C8B-B14F-4D97-AF65-F5344CB8AC3E}">
        <p14:creationId xmlns:p14="http://schemas.microsoft.com/office/powerpoint/2010/main" val="20393102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59478" cy="4525963"/>
          </a:xfrm>
        </p:spPr>
        <p:txBody>
          <a:bodyPr/>
          <a:lstStyle/>
          <a:p>
            <a:r>
              <a:rPr lang="en-US" dirty="0"/>
              <a:t>Main portion of the class!!! </a:t>
            </a:r>
          </a:p>
          <a:p>
            <a:r>
              <a:rPr lang="en-US" dirty="0"/>
              <a:t>Build an </a:t>
            </a:r>
            <a:r>
              <a:rPr lang="en-US" sz="3200" b="1" i="1" u="sng" dirty="0">
                <a:solidFill>
                  <a:schemeClr val="accent6">
                    <a:lumMod val="75000"/>
                  </a:schemeClr>
                </a:solidFill>
              </a:rPr>
              <a:t>awesome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project</a:t>
            </a:r>
            <a:endParaRPr lang="en-US" sz="3200" b="1" i="1" u="sng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/>
              <a:t>Put it on your resume/portfolio</a:t>
            </a:r>
          </a:p>
          <a:p>
            <a:endParaRPr lang="en-US" dirty="0"/>
          </a:p>
          <a:p>
            <a:r>
              <a:rPr lang="en-US" dirty="0"/>
              <a:t>You form a group of 3-5</a:t>
            </a:r>
          </a:p>
          <a:p>
            <a:r>
              <a:rPr lang="en-US" dirty="0"/>
              <a:t>Build a desktop application</a:t>
            </a:r>
          </a:p>
          <a:p>
            <a:r>
              <a:rPr lang="en-US" dirty="0"/>
              <a:t>We will be using…</a:t>
            </a:r>
          </a:p>
          <a:p>
            <a:pPr lvl="1"/>
            <a:r>
              <a:rPr lang="en-US" dirty="0"/>
              <a:t>Python, Qt, git, GitHub, VS Code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35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1898"/>
            <a:ext cx="8229600" cy="5225202"/>
          </a:xfrm>
        </p:spPr>
        <p:txBody>
          <a:bodyPr/>
          <a:lstStyle/>
          <a:p>
            <a:r>
              <a:rPr lang="en-US" dirty="0"/>
              <a:t>3-4 iterations lasting 2-3 weeks each </a:t>
            </a:r>
          </a:p>
          <a:p>
            <a:r>
              <a:rPr lang="en-US" dirty="0"/>
              <a:t>Each iteration you propose your individual contribution</a:t>
            </a:r>
          </a:p>
          <a:p>
            <a:pPr lvl="1"/>
            <a:r>
              <a:rPr lang="en-US" i="1" dirty="0"/>
              <a:t>I will implement X and Y features</a:t>
            </a:r>
          </a:p>
          <a:p>
            <a:r>
              <a:rPr lang="en-US" dirty="0"/>
              <a:t>Additional tasks will be assigned</a:t>
            </a:r>
          </a:p>
          <a:p>
            <a:pPr lvl="1"/>
            <a:r>
              <a:rPr lang="en-US" i="1" dirty="0"/>
              <a:t>Reviewing someone else’s code</a:t>
            </a:r>
          </a:p>
          <a:p>
            <a:pPr lvl="1"/>
            <a:r>
              <a:rPr lang="en-US" i="1" dirty="0"/>
              <a:t>Running program analyzers on your project</a:t>
            </a:r>
          </a:p>
          <a:p>
            <a:pPr lvl="1"/>
            <a:r>
              <a:rPr lang="en-US" i="1" dirty="0"/>
              <a:t>Adding unit tests</a:t>
            </a:r>
          </a:p>
          <a:p>
            <a:r>
              <a:rPr lang="en-US" dirty="0"/>
              <a:t>Milestones</a:t>
            </a:r>
          </a:p>
          <a:p>
            <a:pPr lvl="1"/>
            <a:r>
              <a:rPr lang="en-US" dirty="0"/>
              <a:t>Features completed</a:t>
            </a:r>
          </a:p>
          <a:p>
            <a:pPr lvl="1"/>
            <a:r>
              <a:rPr lang="en-US" dirty="0"/>
              <a:t>Demo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85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9B05D-0F4A-4977-95E6-AF843B8D6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61246" y="1059566"/>
            <a:ext cx="8229600" cy="1143000"/>
          </a:xfrm>
        </p:spPr>
        <p:txBody>
          <a:bodyPr/>
          <a:lstStyle/>
          <a:p>
            <a:r>
              <a:rPr lang="en-US" dirty="0"/>
              <a:t>What will you be building???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509954-BC06-4834-8237-0059ED03B56E}"/>
              </a:ext>
            </a:extLst>
          </p:cNvPr>
          <p:cNvSpPr/>
          <p:nvPr/>
        </p:nvSpPr>
        <p:spPr>
          <a:xfrm>
            <a:off x="3406028" y="2744804"/>
            <a:ext cx="37561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Stay tuned…</a:t>
            </a:r>
          </a:p>
        </p:txBody>
      </p:sp>
    </p:spTree>
    <p:extLst>
      <p:ext uri="{BB962C8B-B14F-4D97-AF65-F5344CB8AC3E}">
        <p14:creationId xmlns:p14="http://schemas.microsoft.com/office/powerpoint/2010/main" val="16319156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9576"/>
            <a:ext cx="8229600" cy="1143000"/>
          </a:xfrm>
        </p:spPr>
        <p:txBody>
          <a:bodyPr/>
          <a:lstStyle/>
          <a:p>
            <a:r>
              <a:rPr lang="en-US" dirty="0"/>
              <a:t>Things for you to do!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878" y="1225846"/>
            <a:ext cx="8686800" cy="5320619"/>
          </a:xfrm>
        </p:spPr>
        <p:txBody>
          <a:bodyPr/>
          <a:lstStyle/>
          <a:p>
            <a:r>
              <a:rPr lang="en-US" dirty="0"/>
              <a:t>Make a GitHub account</a:t>
            </a:r>
          </a:p>
          <a:p>
            <a:r>
              <a:rPr lang="en-US" dirty="0"/>
              <a:t>Install git, Python 3, VS Code</a:t>
            </a:r>
          </a:p>
          <a:p>
            <a:r>
              <a:rPr lang="en-US" dirty="0"/>
              <a:t>Think about who you might team with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3200" b="1" dirty="0"/>
              <a:t>Nothing due yet</a:t>
            </a:r>
          </a:p>
        </p:txBody>
      </p:sp>
    </p:spTree>
    <p:extLst>
      <p:ext uri="{BB962C8B-B14F-4D97-AF65-F5344CB8AC3E}">
        <p14:creationId xmlns:p14="http://schemas.microsoft.com/office/powerpoint/2010/main" val="15287778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5B95974-AC2D-4B7C-99FA-2EBDF208DCB6}"/>
              </a:ext>
            </a:extLst>
          </p:cNvPr>
          <p:cNvSpPr/>
          <p:nvPr/>
        </p:nvSpPr>
        <p:spPr>
          <a:xfrm>
            <a:off x="3572634" y="4936142"/>
            <a:ext cx="2532807" cy="899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46810E1-EF0A-47AA-B671-770F607DB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week…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FC2D40-EAD7-4A49-80EF-55F66A6C2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314" y="1600200"/>
            <a:ext cx="8622064" cy="4525963"/>
          </a:xfrm>
        </p:spPr>
        <p:txBody>
          <a:bodyPr/>
          <a:lstStyle/>
          <a:p>
            <a:r>
              <a:rPr lang="en-US" dirty="0"/>
              <a:t>First SE lecture</a:t>
            </a:r>
          </a:p>
          <a:p>
            <a:r>
              <a:rPr lang="en-US" dirty="0"/>
              <a:t>First quiz</a:t>
            </a:r>
          </a:p>
          <a:p>
            <a:r>
              <a:rPr lang="en-US" dirty="0"/>
              <a:t>Setting up dev environment</a:t>
            </a:r>
          </a:p>
          <a:p>
            <a:r>
              <a:rPr lang="en-US"/>
              <a:t>More project info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378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SE experience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4505"/>
            <a:ext cx="8229600" cy="4525963"/>
          </a:xfrm>
        </p:spPr>
        <p:txBody>
          <a:bodyPr/>
          <a:lstStyle/>
          <a:p>
            <a:r>
              <a:rPr lang="en-US" dirty="0"/>
              <a:t>In undergrad, I made $$$ by making games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75" y="2506531"/>
            <a:ext cx="3193578" cy="21280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427" y="3593650"/>
            <a:ext cx="3429000" cy="2476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293" y="2893807"/>
            <a:ext cx="3175682" cy="22262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564" y="3793278"/>
            <a:ext cx="2727064" cy="2279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430" y="2458228"/>
            <a:ext cx="3141233" cy="21079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189" y="3241791"/>
            <a:ext cx="2643778" cy="23950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374" y="3281332"/>
            <a:ext cx="3388731" cy="20434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69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9576"/>
            <a:ext cx="8229600" cy="1143000"/>
          </a:xfrm>
        </p:spPr>
        <p:txBody>
          <a:bodyPr/>
          <a:lstStyle/>
          <a:p>
            <a:r>
              <a:rPr lang="en-US" dirty="0"/>
              <a:t>Teaching Assistants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878" y="1225846"/>
            <a:ext cx="8686800" cy="5320619"/>
          </a:xfrm>
        </p:spPr>
        <p:txBody>
          <a:bodyPr/>
          <a:lstStyle/>
          <a:p>
            <a:r>
              <a:rPr lang="en-US" dirty="0"/>
              <a:t>We have two TAs:</a:t>
            </a:r>
          </a:p>
          <a:p>
            <a:pPr lvl="1"/>
            <a:r>
              <a:rPr lang="en-US" dirty="0"/>
              <a:t>Dylan Lee and Ben Klein</a:t>
            </a:r>
          </a:p>
          <a:p>
            <a:pPr lvl="1"/>
            <a:endParaRPr lang="en-US" dirty="0"/>
          </a:p>
          <a:p>
            <a:r>
              <a:rPr lang="en-US" dirty="0"/>
              <a:t>They’ll help with live demos, project support, and provide feedback</a:t>
            </a:r>
          </a:p>
          <a:p>
            <a:r>
              <a:rPr lang="en-US" dirty="0"/>
              <a:t>Their emails are in the syllabus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247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4"/>
          <p:cNvSpPr>
            <a:spLocks noGrp="1"/>
          </p:cNvSpPr>
          <p:nvPr>
            <p:ph type="title"/>
          </p:nvPr>
        </p:nvSpPr>
        <p:spPr>
          <a:xfrm>
            <a:off x="468775" y="2214286"/>
            <a:ext cx="8229600" cy="1143000"/>
          </a:xfrm>
        </p:spPr>
        <p:txBody>
          <a:bodyPr/>
          <a:lstStyle/>
          <a:p>
            <a:r>
              <a:rPr lang="en-US" altLang="en-US" dirty="0">
                <a:solidFill>
                  <a:srgbClr val="00FDFF"/>
                </a:solidFill>
                <a:ea typeface="ＭＳ Ｐゴシック" charset="-128"/>
              </a:rPr>
              <a:t>Let’s tour the course web page &amp; syllabus</a:t>
            </a:r>
            <a:br>
              <a:rPr lang="en-US" altLang="en-US" dirty="0">
                <a:solidFill>
                  <a:srgbClr val="00FDFF"/>
                </a:solidFill>
                <a:ea typeface="ＭＳ Ｐゴシック" charset="-128"/>
              </a:rPr>
            </a:br>
            <a:r>
              <a:rPr lang="en-US" dirty="0">
                <a:hlinkClick r:id="rId2"/>
              </a:rPr>
              <a:t>https://tiny.utk.edu/cosc340</a:t>
            </a:r>
            <a:br>
              <a:rPr lang="en-US" altLang="en-US" dirty="0">
                <a:solidFill>
                  <a:srgbClr val="00FDFF"/>
                </a:solidFill>
                <a:ea typeface="ＭＳ Ｐゴシック" charset="-128"/>
              </a:rPr>
            </a:br>
            <a:endParaRPr lang="en-US" altLang="en-US" dirty="0">
              <a:solidFill>
                <a:srgbClr val="00FDFF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9743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SE experience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5143"/>
            <a:ext cx="8229600" cy="4525963"/>
          </a:xfrm>
        </p:spPr>
        <p:txBody>
          <a:bodyPr/>
          <a:lstStyle/>
          <a:p>
            <a:r>
              <a:rPr lang="en-US" dirty="0"/>
              <a:t>In grad school, I did 5 internships</a:t>
            </a:r>
          </a:p>
          <a:p>
            <a:r>
              <a:rPr lang="en-US" dirty="0"/>
              <a:t>Went back to Microsoft 2 years ago</a:t>
            </a:r>
          </a:p>
        </p:txBody>
      </p:sp>
      <p:pic>
        <p:nvPicPr>
          <p:cNvPr id="2054" name="Picture 6" descr="mage result for united states map whit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27" y="2312359"/>
            <a:ext cx="7655442" cy="4346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7" y="4455042"/>
            <a:ext cx="1016780" cy="691410"/>
          </a:xfrm>
          <a:prstGeom prst="rect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23891" b="29323"/>
          <a:stretch/>
        </p:blipFill>
        <p:spPr>
          <a:xfrm>
            <a:off x="4128683" y="5061098"/>
            <a:ext cx="1272657" cy="595423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t="23891" b="29323"/>
          <a:stretch/>
        </p:blipFill>
        <p:spPr>
          <a:xfrm>
            <a:off x="4281083" y="5213498"/>
            <a:ext cx="1272657" cy="595423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9449" y="2417258"/>
            <a:ext cx="1500077" cy="674453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6489" y="3207616"/>
            <a:ext cx="1327298" cy="69984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06C825-24B4-1943-9E28-592FE78C95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1849" y="2569658"/>
            <a:ext cx="1500077" cy="674453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28063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188"/>
            <a:ext cx="8229600" cy="1143000"/>
          </a:xfrm>
        </p:spPr>
        <p:txBody>
          <a:bodyPr/>
          <a:lstStyle/>
          <a:p>
            <a:r>
              <a:rPr lang="en-US" dirty="0"/>
              <a:t>My 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9726"/>
            <a:ext cx="8229600" cy="4525963"/>
          </a:xfrm>
        </p:spPr>
        <p:txBody>
          <a:bodyPr/>
          <a:lstStyle/>
          <a:p>
            <a:r>
              <a:rPr lang="en-US" dirty="0"/>
              <a:t>Tools to make software engineers more productive</a:t>
            </a:r>
          </a:p>
        </p:txBody>
      </p:sp>
      <p:pic>
        <p:nvPicPr>
          <p:cNvPr id="3076" name="Picture 4" descr="http://austinhenley.com/images/patchwork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97" y="2360536"/>
            <a:ext cx="3785616" cy="231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austinhenley.com/images/yestercod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156" y="2862876"/>
            <a:ext cx="3846449" cy="241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austinhenley.com/images/cfa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266" y="3370078"/>
            <a:ext cx="3904535" cy="240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177" y="3805107"/>
            <a:ext cx="4087593" cy="252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Survey! What are your experiences?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Internships?</a:t>
            </a:r>
          </a:p>
          <a:p>
            <a:r>
              <a:rPr lang="en-US" dirty="0"/>
              <a:t>Built anything cool?</a:t>
            </a:r>
          </a:p>
          <a:p>
            <a:r>
              <a:rPr lang="en-US" dirty="0"/>
              <a:t>Ever build a GUI app?</a:t>
            </a:r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My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experience with software engineering?</a:t>
            </a:r>
            <a:endParaRPr lang="en-US" i="1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dirty="0"/>
              <a:t>What is software engineering?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What topics will we cover?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What will </a:t>
            </a:r>
            <a:r>
              <a:rPr lang="en-US" i="1" u="sng" dirty="0">
                <a:solidFill>
                  <a:schemeClr val="tx1">
                    <a:lumMod val="50000"/>
                  </a:schemeClr>
                </a:solidFill>
              </a:rPr>
              <a:t>you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get out of this?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Course structure</a:t>
            </a:r>
          </a:p>
        </p:txBody>
      </p:sp>
    </p:spTree>
    <p:extLst>
      <p:ext uri="{BB962C8B-B14F-4D97-AF65-F5344CB8AC3E}">
        <p14:creationId xmlns:p14="http://schemas.microsoft.com/office/powerpoint/2010/main" val="653468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b="1" u="sng" dirty="0"/>
              <a:t>Software Engineering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Software engineering is the application of a systematic, disciplined, quantifiable approach to the design, development, operation, and maintenance of software, and the study of these approaches; that is, the application of engineering to software.</a:t>
            </a:r>
          </a:p>
          <a:p>
            <a:pPr lvl="1"/>
            <a:r>
              <a:rPr lang="en-US" i="1" dirty="0"/>
              <a:t>IEEE’s definition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04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5120</TotalTime>
  <Words>1271</Words>
  <Application>Microsoft Macintosh PowerPoint</Application>
  <PresentationFormat>On-screen Show (4:3)</PresentationFormat>
  <Paragraphs>261</Paragraphs>
  <Slides>41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Calibri</vt:lpstr>
      <vt:lpstr>Black</vt:lpstr>
      <vt:lpstr>PowerPoint Presentation</vt:lpstr>
      <vt:lpstr>Today…</vt:lpstr>
      <vt:lpstr>Today…</vt:lpstr>
      <vt:lpstr>My SE experience</vt:lpstr>
      <vt:lpstr>My SE experience</vt:lpstr>
      <vt:lpstr>My research</vt:lpstr>
      <vt:lpstr>Survey! What are your experiences?</vt:lpstr>
      <vt:lpstr>Today…</vt:lpstr>
      <vt:lpstr>What is Software Engineering?</vt:lpstr>
      <vt:lpstr>What is Software Engineering?</vt:lpstr>
      <vt:lpstr>What does SE consist of?</vt:lpstr>
      <vt:lpstr>What does SE consist of?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“Software Crisis”</vt:lpstr>
      <vt:lpstr>Although stats improving, challenges remain…</vt:lpstr>
      <vt:lpstr>You can help save the world!</vt:lpstr>
      <vt:lpstr>Today…</vt:lpstr>
      <vt:lpstr>The SWEBOK (pronounced “SWEE-bock”) Software Engineering Body Of Knowledge SWEBOK Guide: http://www.computer.org/web/swebok</vt:lpstr>
      <vt:lpstr>15 Knowledge Areas (KAs)</vt:lpstr>
      <vt:lpstr>15 Knowledge Areas (KAs)</vt:lpstr>
      <vt:lpstr>SE Research</vt:lpstr>
      <vt:lpstr>Today…</vt:lpstr>
      <vt:lpstr>Real-world skills and tools</vt:lpstr>
      <vt:lpstr>Real-world skills and tools</vt:lpstr>
      <vt:lpstr>Today…</vt:lpstr>
      <vt:lpstr>Course Structure</vt:lpstr>
      <vt:lpstr>Lectures &amp; in-class activities</vt:lpstr>
      <vt:lpstr>Assigned reading &amp; quizzes</vt:lpstr>
      <vt:lpstr>Group project</vt:lpstr>
      <vt:lpstr>Project structure</vt:lpstr>
      <vt:lpstr>What will you be building???</vt:lpstr>
      <vt:lpstr>Things for you to do!</vt:lpstr>
      <vt:lpstr>Next week…</vt:lpstr>
      <vt:lpstr>Teaching Assistants</vt:lpstr>
      <vt:lpstr>Let’s tour the course web page &amp; syllabus https://tiny.utk.edu/cosc340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Austin Henley</dc:creator>
  <cp:keywords/>
  <dc:description/>
  <cp:lastModifiedBy>Henley, Austin Zachary</cp:lastModifiedBy>
  <cp:revision>275</cp:revision>
  <dcterms:created xsi:type="dcterms:W3CDTF">2016-01-19T22:57:32Z</dcterms:created>
  <dcterms:modified xsi:type="dcterms:W3CDTF">2021-08-19T18:37:56Z</dcterms:modified>
  <cp:category/>
</cp:coreProperties>
</file>